
<file path=[Content_Types].xml><?xml version="1.0" encoding="utf-8"?>
<Types xmlns="http://schemas.openxmlformats.org/package/2006/content-types">
  <Default Extension="gif" ContentType="image/gif"/>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handoutMasterIdLst>
    <p:handoutMasterId r:id="rId11"/>
  </p:handoutMasterIdLst>
  <p:sldIdLst>
    <p:sldId id="572" r:id="rId2"/>
    <p:sldId id="676" r:id="rId3"/>
    <p:sldId id="677" r:id="rId4"/>
    <p:sldId id="678" r:id="rId5"/>
    <p:sldId id="669" r:id="rId6"/>
    <p:sldId id="679" r:id="rId7"/>
    <p:sldId id="673" r:id="rId8"/>
    <p:sldId id="680" r:id="rId9"/>
  </p:sldIdLst>
  <p:sldSz cx="13004800" cy="8128000"/>
  <p:notesSz cx="6858000" cy="9144000"/>
  <p:defaultTextStyle>
    <a:lvl1pPr defTabSz="482600">
      <a:defRPr spc="-18">
        <a:solidFill>
          <a:srgbClr val="FFFFFF"/>
        </a:solidFill>
        <a:latin typeface="+mn-lt"/>
        <a:ea typeface="+mn-ea"/>
        <a:cs typeface="+mn-cs"/>
        <a:sym typeface="Vista Sans OT Reg"/>
      </a:defRPr>
    </a:lvl1pPr>
    <a:lvl2pPr indent="279400" defTabSz="482600">
      <a:defRPr spc="-18">
        <a:solidFill>
          <a:srgbClr val="FFFFFF"/>
        </a:solidFill>
        <a:latin typeface="+mn-lt"/>
        <a:ea typeface="+mn-ea"/>
        <a:cs typeface="+mn-cs"/>
        <a:sym typeface="Vista Sans OT Reg"/>
      </a:defRPr>
    </a:lvl2pPr>
    <a:lvl3pPr indent="571500" defTabSz="482600">
      <a:defRPr spc="-18">
        <a:solidFill>
          <a:srgbClr val="FFFFFF"/>
        </a:solidFill>
        <a:latin typeface="+mn-lt"/>
        <a:ea typeface="+mn-ea"/>
        <a:cs typeface="+mn-cs"/>
        <a:sym typeface="Vista Sans OT Reg"/>
      </a:defRPr>
    </a:lvl3pPr>
    <a:lvl4pPr indent="850900" defTabSz="482600">
      <a:defRPr spc="-18">
        <a:solidFill>
          <a:srgbClr val="FFFFFF"/>
        </a:solidFill>
        <a:latin typeface="+mn-lt"/>
        <a:ea typeface="+mn-ea"/>
        <a:cs typeface="+mn-cs"/>
        <a:sym typeface="Vista Sans OT Reg"/>
      </a:defRPr>
    </a:lvl4pPr>
    <a:lvl5pPr indent="1143000" defTabSz="482600">
      <a:defRPr spc="-18">
        <a:solidFill>
          <a:srgbClr val="FFFFFF"/>
        </a:solidFill>
        <a:latin typeface="+mn-lt"/>
        <a:ea typeface="+mn-ea"/>
        <a:cs typeface="+mn-cs"/>
        <a:sym typeface="Vista Sans OT Reg"/>
      </a:defRPr>
    </a:lvl5pPr>
    <a:lvl6pPr indent="1422400" defTabSz="482600">
      <a:defRPr spc="-18">
        <a:solidFill>
          <a:srgbClr val="FFFFFF"/>
        </a:solidFill>
        <a:latin typeface="+mn-lt"/>
        <a:ea typeface="+mn-ea"/>
        <a:cs typeface="+mn-cs"/>
        <a:sym typeface="Vista Sans OT Reg"/>
      </a:defRPr>
    </a:lvl6pPr>
    <a:lvl7pPr indent="1714500" defTabSz="482600">
      <a:defRPr spc="-18">
        <a:solidFill>
          <a:srgbClr val="FFFFFF"/>
        </a:solidFill>
        <a:latin typeface="+mn-lt"/>
        <a:ea typeface="+mn-ea"/>
        <a:cs typeface="+mn-cs"/>
        <a:sym typeface="Vista Sans OT Reg"/>
      </a:defRPr>
    </a:lvl7pPr>
    <a:lvl8pPr indent="1993900" defTabSz="482600">
      <a:defRPr spc="-18">
        <a:solidFill>
          <a:srgbClr val="FFFFFF"/>
        </a:solidFill>
        <a:latin typeface="+mn-lt"/>
        <a:ea typeface="+mn-ea"/>
        <a:cs typeface="+mn-cs"/>
        <a:sym typeface="Vista Sans OT Reg"/>
      </a:defRPr>
    </a:lvl8pPr>
    <a:lvl9pPr indent="2286000" defTabSz="482600">
      <a:defRPr spc="-18">
        <a:solidFill>
          <a:srgbClr val="FFFFFF"/>
        </a:solidFill>
        <a:latin typeface="+mn-lt"/>
        <a:ea typeface="+mn-ea"/>
        <a:cs typeface="+mn-cs"/>
        <a:sym typeface="Vista Sans OT Reg"/>
      </a:defRPr>
    </a:lvl9pPr>
  </p:defaultTextStyle>
  <p:extLst>
    <p:ext uri="{EFAFB233-063F-42B5-8137-9DF3F51BA10A}">
      <p15:sldGuideLst xmlns:p15="http://schemas.microsoft.com/office/powerpoint/2012/main">
        <p15:guide id="1" orient="horz" pos="2560">
          <p15:clr>
            <a:srgbClr val="A4A3A4"/>
          </p15:clr>
        </p15:guide>
        <p15:guide id="2" pos="4096">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E1C"/>
    <a:srgbClr val="3B5998"/>
    <a:srgbClr val="DFE5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F2F2F2"/>
          </a:solidFill>
        </a:fill>
      </a:tcStyle>
    </a:wholeTbl>
    <a:band2H>
      <a:tcTxStyle/>
      <a:tcStyle>
        <a:tcBdr/>
        <a:fill>
          <a:solidFill>
            <a:srgbClr val="EFF1F3"/>
          </a:solidFill>
        </a:fill>
      </a:tcStyle>
    </a:band2H>
    <a:firstCo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D8DFEA"/>
          </a:solidFill>
        </a:fill>
      </a:tcStyle>
    </a:firstCol>
    <a:lastRow>
      <a:tcTxStyle b="on" i="off">
        <a:fontRef idx="min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3B5998"/>
          </a:solidFill>
        </a:fill>
      </a:tcStyle>
    </a:lastRow>
    <a:firstRow>
      <a:tcTxStyle b="on" i="off">
        <a:fontRef idx="min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3B5998"/>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456"/>
    <p:restoredTop sz="73879" autoAdjust="0"/>
  </p:normalViewPr>
  <p:slideViewPr>
    <p:cSldViewPr snapToObjects="1">
      <p:cViewPr varScale="1">
        <p:scale>
          <a:sx n="64" d="100"/>
          <a:sy n="64" d="100"/>
        </p:scale>
        <p:origin x="1448" y="184"/>
      </p:cViewPr>
      <p:guideLst>
        <p:guide orient="horz" pos="2560"/>
        <p:guide pos="4096"/>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Objects="1">
      <p:cViewPr varScale="1">
        <p:scale>
          <a:sx n="85" d="100"/>
          <a:sy n="85" d="100"/>
        </p:scale>
        <p:origin x="3928"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95F4DBB-2CF7-6942-84D1-9034B7CE98D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E1294D7-D772-5240-874F-5605959C78E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E4AB180-CCB9-9C4C-BB5A-3D7288029533}" type="datetimeFigureOut">
              <a:rPr lang="en-US" smtClean="0"/>
              <a:t>11/30/19</a:t>
            </a:fld>
            <a:endParaRPr lang="en-US"/>
          </a:p>
        </p:txBody>
      </p:sp>
      <p:sp>
        <p:nvSpPr>
          <p:cNvPr id="4" name="Footer Placeholder 3">
            <a:extLst>
              <a:ext uri="{FF2B5EF4-FFF2-40B4-BE49-F238E27FC236}">
                <a16:creationId xmlns:a16="http://schemas.microsoft.com/office/drawing/2014/main" id="{6CA167C3-0C2B-2E4E-A433-BECEF2845C8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B9F0DDD-CE8C-0448-83F5-20EF0132C0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52EF512-60B0-634C-8BB8-03C5C7EEF81E}" type="slidenum">
              <a:rPr lang="en-US" smtClean="0"/>
              <a:t>‹#›</a:t>
            </a:fld>
            <a:endParaRPr lang="en-US"/>
          </a:p>
        </p:txBody>
      </p:sp>
    </p:spTree>
    <p:extLst>
      <p:ext uri="{BB962C8B-B14F-4D97-AF65-F5344CB8AC3E}">
        <p14:creationId xmlns:p14="http://schemas.microsoft.com/office/powerpoint/2010/main" val="936334726"/>
      </p:ext>
    </p:extLst>
  </p:cSld>
  <p:clrMap bg1="lt1" tx1="dk1" bg2="lt2" tx2="dk2" accent1="accent1" accent2="accent2" accent3="accent3" accent4="accent4" accent5="accent5" accent6="accent6" hlink="hlink" folHlink="folHlink"/>
</p:handoutMaster>
</file>

<file path=ppt/media/image1.gif>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pPr lvl="0"/>
            <a:endParaRPr dirty="0"/>
          </a:p>
        </p:txBody>
      </p:sp>
      <p:sp>
        <p:nvSpPr>
          <p:cNvPr id="31" name="Shape 31"/>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427305493"/>
      </p:ext>
    </p:extLst>
  </p:cSld>
  <p:clrMap bg1="lt1" tx1="dk1" bg2="lt2" tx2="dk2" accent1="accent1" accent2="accent2" accent3="accent3" accent4="accent4" accent5="accent5" accent6="accent6" hlink="hlink" folHlink="folHlink"/>
  <p:notesStyle>
    <a:lvl1pPr defTabSz="482600">
      <a:defRPr>
        <a:latin typeface="+mn-lt"/>
        <a:ea typeface="+mn-ea"/>
        <a:cs typeface="+mn-cs"/>
        <a:sym typeface="Vista Sans OT Reg"/>
      </a:defRPr>
    </a:lvl1pPr>
    <a:lvl2pPr indent="228600" defTabSz="482600">
      <a:defRPr>
        <a:latin typeface="+mn-lt"/>
        <a:ea typeface="+mn-ea"/>
        <a:cs typeface="+mn-cs"/>
        <a:sym typeface="Vista Sans OT Reg"/>
      </a:defRPr>
    </a:lvl2pPr>
    <a:lvl3pPr indent="457200" defTabSz="482600">
      <a:defRPr>
        <a:latin typeface="+mn-lt"/>
        <a:ea typeface="+mn-ea"/>
        <a:cs typeface="+mn-cs"/>
        <a:sym typeface="Vista Sans OT Reg"/>
      </a:defRPr>
    </a:lvl3pPr>
    <a:lvl4pPr indent="685800" defTabSz="482600">
      <a:defRPr>
        <a:latin typeface="+mn-lt"/>
        <a:ea typeface="+mn-ea"/>
        <a:cs typeface="+mn-cs"/>
        <a:sym typeface="Vista Sans OT Reg"/>
      </a:defRPr>
    </a:lvl4pPr>
    <a:lvl5pPr indent="914400" defTabSz="482600">
      <a:defRPr>
        <a:latin typeface="+mn-lt"/>
        <a:ea typeface="+mn-ea"/>
        <a:cs typeface="+mn-cs"/>
        <a:sym typeface="Vista Sans OT Reg"/>
      </a:defRPr>
    </a:lvl5pPr>
    <a:lvl6pPr indent="1143000" defTabSz="482600">
      <a:defRPr>
        <a:latin typeface="+mn-lt"/>
        <a:ea typeface="+mn-ea"/>
        <a:cs typeface="+mn-cs"/>
        <a:sym typeface="Vista Sans OT Reg"/>
      </a:defRPr>
    </a:lvl6pPr>
    <a:lvl7pPr indent="1371600" defTabSz="482600">
      <a:defRPr>
        <a:latin typeface="+mn-lt"/>
        <a:ea typeface="+mn-ea"/>
        <a:cs typeface="+mn-cs"/>
        <a:sym typeface="Vista Sans OT Reg"/>
      </a:defRPr>
    </a:lvl7pPr>
    <a:lvl8pPr indent="1600200" defTabSz="482600">
      <a:defRPr>
        <a:latin typeface="+mn-lt"/>
        <a:ea typeface="+mn-ea"/>
        <a:cs typeface="+mn-cs"/>
        <a:sym typeface="Vista Sans OT Reg"/>
      </a:defRPr>
    </a:lvl8pPr>
    <a:lvl9pPr indent="1828800" defTabSz="482600">
      <a:defRPr>
        <a:latin typeface="+mn-lt"/>
        <a:ea typeface="+mn-ea"/>
        <a:cs typeface="+mn-cs"/>
        <a:sym typeface="Vista Sans OT Reg"/>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2" name="Shape 892"/>
          <p:cNvSpPr>
            <a:spLocks noGrp="1" noRot="1" noChangeAspect="1"/>
          </p:cNvSpPr>
          <p:nvPr>
            <p:ph type="sldImg"/>
          </p:nvPr>
        </p:nvSpPr>
        <p:spPr>
          <a:xfrm>
            <a:off x="685800" y="685800"/>
            <a:ext cx="5486400" cy="3429000"/>
          </a:xfrm>
          <a:prstGeom prst="rect">
            <a:avLst/>
          </a:prstGeom>
        </p:spPr>
        <p:txBody>
          <a:bodyPr/>
          <a:lstStyle/>
          <a:p>
            <a:endParaRPr/>
          </a:p>
        </p:txBody>
      </p:sp>
      <p:sp>
        <p:nvSpPr>
          <p:cNvPr id="893" name="Shape 893"/>
          <p:cNvSpPr>
            <a:spLocks noGrp="1"/>
          </p:cNvSpPr>
          <p:nvPr>
            <p:ph type="body" sz="quarter" idx="1"/>
          </p:nvPr>
        </p:nvSpPr>
        <p:spPr>
          <a:prstGeom prst="rect">
            <a:avLst/>
          </a:prstGeom>
        </p:spPr>
        <p:txBody>
          <a:bodyPr/>
          <a:lstStyle/>
          <a:p>
            <a:pPr marL="0" marR="0" indent="0" defTabSz="457200" eaLnBrk="1" fontAlgn="auto" latinLnBrk="0" hangingPunct="1">
              <a:lnSpc>
                <a:spcPct val="117999"/>
              </a:lnSpc>
              <a:spcBef>
                <a:spcPts val="0"/>
              </a:spcBef>
              <a:spcAft>
                <a:spcPts val="0"/>
              </a:spcAft>
              <a:buClrTx/>
              <a:buSzTx/>
              <a:buFontTx/>
              <a:buNone/>
              <a:tabLst/>
              <a:defRPr/>
            </a:pPr>
            <a:endParaRPr dirty="0"/>
          </a:p>
        </p:txBody>
      </p:sp>
    </p:spTree>
    <p:extLst>
      <p:ext uri="{BB962C8B-B14F-4D97-AF65-F5344CB8AC3E}">
        <p14:creationId xmlns:p14="http://schemas.microsoft.com/office/powerpoint/2010/main" val="885051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2" name="Shape 892"/>
          <p:cNvSpPr>
            <a:spLocks noGrp="1" noRot="1" noChangeAspect="1"/>
          </p:cNvSpPr>
          <p:nvPr>
            <p:ph type="sldImg"/>
          </p:nvPr>
        </p:nvSpPr>
        <p:spPr>
          <a:xfrm>
            <a:off x="685800" y="685800"/>
            <a:ext cx="5486400" cy="3429000"/>
          </a:xfrm>
          <a:prstGeom prst="rect">
            <a:avLst/>
          </a:prstGeom>
        </p:spPr>
        <p:txBody>
          <a:bodyPr/>
          <a:lstStyle/>
          <a:p>
            <a:endParaRPr/>
          </a:p>
        </p:txBody>
      </p:sp>
      <p:sp>
        <p:nvSpPr>
          <p:cNvPr id="893" name="Shape 893"/>
          <p:cNvSpPr>
            <a:spLocks noGrp="1"/>
          </p:cNvSpPr>
          <p:nvPr>
            <p:ph type="body" sz="quarter" idx="1"/>
          </p:nvPr>
        </p:nvSpPr>
        <p:spPr>
          <a:prstGeom prst="rect">
            <a:avLst/>
          </a:prstGeom>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en-US" dirty="0"/>
              <a:t>Section 230 of the Communications Decency Act - defines an intermediary as not being a publisher. </a:t>
            </a:r>
          </a:p>
          <a:p>
            <a:pPr marL="0" marR="0" indent="0" defTabSz="457200" eaLnBrk="1" fontAlgn="auto" latinLnBrk="0" hangingPunct="1">
              <a:lnSpc>
                <a:spcPct val="117999"/>
              </a:lnSpc>
              <a:spcBef>
                <a:spcPts val="0"/>
              </a:spcBef>
              <a:spcAft>
                <a:spcPts val="0"/>
              </a:spcAft>
              <a:buClrTx/>
              <a:buSzTx/>
              <a:buFontTx/>
              <a:buNone/>
              <a:tabLst/>
              <a:defRPr/>
            </a:pPr>
            <a:endParaRPr lang="en-US" dirty="0"/>
          </a:p>
          <a:p>
            <a:pPr marL="0" marR="0" indent="0" defTabSz="457200" eaLnBrk="1" fontAlgn="auto" latinLnBrk="0" hangingPunct="1">
              <a:lnSpc>
                <a:spcPct val="117999"/>
              </a:lnSpc>
              <a:spcBef>
                <a:spcPts val="0"/>
              </a:spcBef>
              <a:spcAft>
                <a:spcPts val="0"/>
              </a:spcAft>
              <a:buClrTx/>
              <a:buSzTx/>
              <a:buFontTx/>
              <a:buNone/>
              <a:tabLst/>
              <a:defRPr/>
            </a:pPr>
            <a:r>
              <a:rPr lang="en-US" dirty="0"/>
              <a:t>Enforcement against CS is generally reactive. Hate Speech and Nudity can be captured at a very early stage. </a:t>
            </a:r>
          </a:p>
          <a:p>
            <a:pPr marL="0" marR="0" indent="0" defTabSz="457200" eaLnBrk="1" fontAlgn="auto" latinLnBrk="0" hangingPunct="1">
              <a:lnSpc>
                <a:spcPct val="117999"/>
              </a:lnSpc>
              <a:spcBef>
                <a:spcPts val="0"/>
              </a:spcBef>
              <a:spcAft>
                <a:spcPts val="0"/>
              </a:spcAft>
              <a:buClrTx/>
              <a:buSzTx/>
              <a:buFontTx/>
              <a:buNone/>
              <a:tabLst/>
              <a:defRPr/>
            </a:pPr>
            <a:endParaRPr lang="en-US" dirty="0"/>
          </a:p>
          <a:p>
            <a:pPr marL="0" marR="0" indent="0" defTabSz="457200" eaLnBrk="1" fontAlgn="auto" latinLnBrk="0" hangingPunct="1">
              <a:lnSpc>
                <a:spcPct val="117999"/>
              </a:lnSpc>
              <a:spcBef>
                <a:spcPts val="0"/>
              </a:spcBef>
              <a:spcAft>
                <a:spcPts val="0"/>
              </a:spcAft>
              <a:buClrTx/>
              <a:buSzTx/>
              <a:buFontTx/>
              <a:buNone/>
              <a:tabLst/>
              <a:defRPr/>
            </a:pPr>
            <a:r>
              <a:rPr lang="en-US" dirty="0"/>
              <a:t>We need a court order to enforce against content that violates local law. </a:t>
            </a:r>
            <a:endParaRPr dirty="0"/>
          </a:p>
        </p:txBody>
      </p:sp>
    </p:spTree>
    <p:extLst>
      <p:ext uri="{BB962C8B-B14F-4D97-AF65-F5344CB8AC3E}">
        <p14:creationId xmlns:p14="http://schemas.microsoft.com/office/powerpoint/2010/main" val="38453881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85800"/>
            <a:ext cx="5486400" cy="3429000"/>
          </a:xfrm>
        </p:spPr>
      </p:sp>
      <p:sp>
        <p:nvSpPr>
          <p:cNvPr id="3" name="Notes Placeholder 2"/>
          <p:cNvSpPr>
            <a:spLocks noGrp="1"/>
          </p:cNvSpPr>
          <p:nvPr>
            <p:ph type="body" idx="1"/>
          </p:nvPr>
        </p:nvSpPr>
        <p:spPr/>
        <p:txBody>
          <a:bodyPr/>
          <a:lstStyle/>
          <a:p>
            <a:r>
              <a:rPr lang="en-US" dirty="0"/>
              <a:t>The definition is based on international standards. </a:t>
            </a:r>
          </a:p>
          <a:p>
            <a:endParaRPr lang="en-US" dirty="0"/>
          </a:p>
          <a:p>
            <a:r>
              <a:rPr lang="en-US" dirty="0"/>
              <a:t>You can look at the Community Standards Enforcement Report which speaks to the success of our enforcement. </a:t>
            </a:r>
          </a:p>
          <a:p>
            <a:endParaRPr lang="en-US" dirty="0"/>
          </a:p>
          <a:p>
            <a:r>
              <a:rPr lang="en-US" dirty="0"/>
              <a:t>Our experience in Sri Lanka – Post March 2018, Easter Sunday. Enforcement when </a:t>
            </a:r>
          </a:p>
        </p:txBody>
      </p:sp>
    </p:spTree>
    <p:extLst>
      <p:ext uri="{BB962C8B-B14F-4D97-AF65-F5344CB8AC3E}">
        <p14:creationId xmlns:p14="http://schemas.microsoft.com/office/powerpoint/2010/main" val="1401910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85800"/>
            <a:ext cx="5486400" cy="3429000"/>
          </a:xfrm>
        </p:spPr>
      </p:sp>
      <p:sp>
        <p:nvSpPr>
          <p:cNvPr id="3" name="Notes Placeholder 2"/>
          <p:cNvSpPr>
            <a:spLocks noGrp="1"/>
          </p:cNvSpPr>
          <p:nvPr>
            <p:ph type="body" idx="1"/>
          </p:nvPr>
        </p:nvSpPr>
        <p:spPr/>
        <p:txBody>
          <a:bodyPr/>
          <a:lstStyle/>
          <a:p>
            <a:r>
              <a:rPr lang="en-US" dirty="0"/>
              <a:t>Disrupt Reduce and Inform</a:t>
            </a:r>
          </a:p>
        </p:txBody>
      </p:sp>
    </p:spTree>
    <p:extLst>
      <p:ext uri="{BB962C8B-B14F-4D97-AF65-F5344CB8AC3E}">
        <p14:creationId xmlns:p14="http://schemas.microsoft.com/office/powerpoint/2010/main" val="2620833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85800"/>
            <a:ext cx="5486400" cy="3429000"/>
          </a:xfrm>
        </p:spPr>
      </p:sp>
      <p:sp>
        <p:nvSpPr>
          <p:cNvPr id="3" name="Notes Placeholder 2"/>
          <p:cNvSpPr>
            <a:spLocks noGrp="1"/>
          </p:cNvSpPr>
          <p:nvPr>
            <p:ph type="body" idx="1"/>
          </p:nvPr>
        </p:nvSpPr>
        <p:spPr/>
        <p:txBody>
          <a:bodyPr/>
          <a:lstStyle/>
          <a:p>
            <a:r>
              <a:rPr lang="en-US" dirty="0"/>
              <a:t>Advertisements in all   Newspapers and QPs</a:t>
            </a:r>
          </a:p>
        </p:txBody>
      </p:sp>
    </p:spTree>
    <p:extLst>
      <p:ext uri="{BB962C8B-B14F-4D97-AF65-F5344CB8AC3E}">
        <p14:creationId xmlns:p14="http://schemas.microsoft.com/office/powerpoint/2010/main" val="3309035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85800"/>
            <a:ext cx="5486400" cy="3429000"/>
          </a:xfrm>
        </p:spPr>
      </p:sp>
      <p:sp>
        <p:nvSpPr>
          <p:cNvPr id="3" name="Notes Placeholder 2"/>
          <p:cNvSpPr>
            <a:spLocks noGrp="1"/>
          </p:cNvSpPr>
          <p:nvPr>
            <p:ph type="body" idx="1"/>
          </p:nvPr>
        </p:nvSpPr>
        <p:spPr/>
        <p:txBody>
          <a:bodyPr/>
          <a:lstStyle/>
          <a:p>
            <a:pPr marL="342900" indent="-342900">
              <a:buAutoNum type="arabicPeriod"/>
            </a:pPr>
            <a:r>
              <a:rPr lang="en-US" dirty="0"/>
              <a:t>We look at signals to identify possible points of generation of Fake Accounts. </a:t>
            </a:r>
            <a:r>
              <a:rPr lang="en-US" dirty="0" err="1"/>
              <a:t>Eg</a:t>
            </a:r>
            <a:r>
              <a:rPr lang="en-US" dirty="0"/>
              <a:t>- IP Addresses are blocked which  can be used to create fake accounts. Preventing the creation of accounts is the the key goal here. </a:t>
            </a:r>
          </a:p>
          <a:p>
            <a:pPr marL="342900" indent="-342900">
              <a:buAutoNum type="arabicPeriod"/>
            </a:pPr>
            <a:r>
              <a:rPr lang="en-US" dirty="0"/>
              <a:t>Signals to identify Fake Accounts at the time of sign up. </a:t>
            </a:r>
          </a:p>
          <a:p>
            <a:pPr marL="342900" indent="-342900">
              <a:buAutoNum type="arabicPeriod"/>
            </a:pPr>
            <a:r>
              <a:rPr lang="en-US" dirty="0"/>
              <a:t>This is more reactive. When users report we examine the account and action depending on the signals we get. </a:t>
            </a:r>
          </a:p>
          <a:p>
            <a:pPr marL="342900" indent="-342900">
              <a:buAutoNum type="arabicPeriod"/>
            </a:pPr>
            <a:endParaRPr lang="en-US" dirty="0"/>
          </a:p>
        </p:txBody>
      </p:sp>
    </p:spTree>
    <p:extLst>
      <p:ext uri="{BB962C8B-B14F-4D97-AF65-F5344CB8AC3E}">
        <p14:creationId xmlns:p14="http://schemas.microsoft.com/office/powerpoint/2010/main" val="25161149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85800"/>
            <a:ext cx="54864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11121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Bullet">
    <p:spTree>
      <p:nvGrpSpPr>
        <p:cNvPr id="1" name=""/>
        <p:cNvGrpSpPr/>
        <p:nvPr/>
      </p:nvGrpSpPr>
      <p:grpSpPr>
        <a:xfrm>
          <a:off x="0" y="0"/>
          <a:ext cx="0" cy="0"/>
          <a:chOff x="0" y="0"/>
          <a:chExt cx="0" cy="0"/>
        </a:xfrm>
      </p:grpSpPr>
      <p:sp>
        <p:nvSpPr>
          <p:cNvPr id="19" name="Shape 19"/>
          <p:cNvSpPr>
            <a:spLocks noGrp="1"/>
          </p:cNvSpPr>
          <p:nvPr>
            <p:ph type="title"/>
          </p:nvPr>
        </p:nvSpPr>
        <p:spPr>
          <a:prstGeom prst="rect">
            <a:avLst/>
          </a:prstGeom>
        </p:spPr>
        <p:txBody>
          <a:bodyPr/>
          <a:lstStyle/>
          <a:p>
            <a:pPr lvl="0">
              <a:defRPr sz="1800" spc="0"/>
            </a:pPr>
            <a:r>
              <a:rPr sz="4600" spc="-45"/>
              <a:t>Title Text</a:t>
            </a:r>
          </a:p>
        </p:txBody>
      </p:sp>
      <p:sp>
        <p:nvSpPr>
          <p:cNvPr id="20" name="Shape 20"/>
          <p:cNvSpPr>
            <a:spLocks noGrp="1"/>
          </p:cNvSpPr>
          <p:nvPr>
            <p:ph type="body" idx="1"/>
          </p:nvPr>
        </p:nvSpPr>
        <p:spPr>
          <a:xfrm>
            <a:off x="787400" y="1612900"/>
            <a:ext cx="11417300" cy="5956300"/>
          </a:xfrm>
          <a:prstGeom prst="rect">
            <a:avLst/>
          </a:prstGeom>
        </p:spPr>
        <p:txBody>
          <a:bodyPr/>
          <a:lstStyle>
            <a:lvl1pPr marL="214711" indent="-214711">
              <a:lnSpc>
                <a:spcPct val="110000"/>
              </a:lnSpc>
              <a:spcBef>
                <a:spcPts val="1700"/>
              </a:spcBef>
              <a:buClr>
                <a:srgbClr val="3B5998"/>
              </a:buClr>
              <a:buSzPct val="65000"/>
              <a:buFont typeface="Lucida Grande"/>
              <a:buChar char="▪"/>
              <a:defRPr sz="2800" spc="-84">
                <a:solidFill>
                  <a:srgbClr val="000000"/>
                </a:solidFill>
                <a:latin typeface="+mn-lt"/>
                <a:ea typeface="+mn-ea"/>
                <a:cs typeface="+mn-cs"/>
                <a:sym typeface="Vista Sans OT Reg"/>
              </a:defRPr>
            </a:lvl1pPr>
            <a:lvl2pPr marL="480444" indent="-239144">
              <a:lnSpc>
                <a:spcPct val="110000"/>
              </a:lnSpc>
              <a:spcBef>
                <a:spcPts val="1400"/>
              </a:spcBef>
              <a:buClr>
                <a:srgbClr val="9A9A9A"/>
              </a:buClr>
              <a:buFont typeface="Lucida Grande"/>
              <a:buChar char="▪"/>
              <a:defRPr sz="2800" spc="-84">
                <a:solidFill>
                  <a:srgbClr val="000000"/>
                </a:solidFill>
                <a:latin typeface="+mn-lt"/>
                <a:ea typeface="+mn-ea"/>
                <a:cs typeface="+mn-cs"/>
                <a:sym typeface="Vista Sans OT Reg"/>
              </a:defRPr>
            </a:lvl2pPr>
            <a:lvl3pPr marL="696354" indent="-175654">
              <a:lnSpc>
                <a:spcPct val="110000"/>
              </a:lnSpc>
              <a:spcBef>
                <a:spcPts val="1400"/>
              </a:spcBef>
              <a:buClr>
                <a:srgbClr val="9A9A9A"/>
              </a:buClr>
              <a:buSzPct val="54999"/>
              <a:buFont typeface="Lucida Grande"/>
              <a:buChar char="▪"/>
              <a:defRPr sz="2600" spc="-78">
                <a:solidFill>
                  <a:srgbClr val="000000"/>
                </a:solidFill>
                <a:latin typeface="+mn-lt"/>
                <a:ea typeface="+mn-ea"/>
                <a:cs typeface="+mn-cs"/>
                <a:sym typeface="Vista Sans OT Reg"/>
              </a:defRPr>
            </a:lvl3pPr>
            <a:lvl4pPr marL="930245" indent="-180945">
              <a:lnSpc>
                <a:spcPct val="110000"/>
              </a:lnSpc>
              <a:spcBef>
                <a:spcPts val="1400"/>
              </a:spcBef>
              <a:buClr>
                <a:srgbClr val="9A9A9A"/>
              </a:buClr>
              <a:buSzPct val="45000"/>
              <a:buFont typeface="Lucida Grande"/>
              <a:buChar char="▪"/>
              <a:defRPr sz="2600" spc="-78">
                <a:solidFill>
                  <a:srgbClr val="000000"/>
                </a:solidFill>
                <a:latin typeface="+mn-lt"/>
                <a:ea typeface="+mn-ea"/>
                <a:cs typeface="+mn-cs"/>
                <a:sym typeface="Vista Sans OT Reg"/>
              </a:defRPr>
            </a:lvl4pPr>
            <a:lvl5pPr marL="1159744" indent="-159782">
              <a:lnSpc>
                <a:spcPct val="110000"/>
              </a:lnSpc>
              <a:spcBef>
                <a:spcPts val="1400"/>
              </a:spcBef>
              <a:buClr>
                <a:srgbClr val="9A9A9A"/>
              </a:buClr>
              <a:buFont typeface="Lucida Grande"/>
              <a:buChar char="▪"/>
              <a:defRPr sz="2400" spc="-72">
                <a:solidFill>
                  <a:srgbClr val="000000"/>
                </a:solidFill>
                <a:latin typeface="+mn-lt"/>
                <a:ea typeface="+mn-ea"/>
                <a:cs typeface="+mn-cs"/>
                <a:sym typeface="Vista Sans OT Reg"/>
              </a:defRPr>
            </a:lvl5pPr>
          </a:lstStyle>
          <a:p>
            <a:pPr lvl="0">
              <a:defRPr sz="1800" spc="0"/>
            </a:pPr>
            <a:r>
              <a:rPr sz="2800" spc="-84"/>
              <a:t>Body Level One</a:t>
            </a:r>
          </a:p>
          <a:p>
            <a:pPr lvl="1">
              <a:defRPr sz="1800" spc="0"/>
            </a:pPr>
            <a:r>
              <a:rPr sz="2800" spc="-84"/>
              <a:t>Body Level Two</a:t>
            </a:r>
          </a:p>
          <a:p>
            <a:pPr lvl="2">
              <a:defRPr sz="1800" spc="0"/>
            </a:pPr>
            <a:r>
              <a:rPr sz="2600" spc="-78"/>
              <a:t>Body Level Three</a:t>
            </a:r>
          </a:p>
          <a:p>
            <a:pPr lvl="3">
              <a:defRPr sz="1800" spc="0"/>
            </a:pPr>
            <a:r>
              <a:rPr sz="2600" spc="-78"/>
              <a:t>Body Level Four</a:t>
            </a:r>
          </a:p>
          <a:p>
            <a:pPr lvl="4">
              <a:defRPr sz="1800" spc="0"/>
            </a:pPr>
            <a:r>
              <a:rPr sz="2400" spc="-72"/>
              <a:t>Body Level Five</a:t>
            </a: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Graphic">
    <p:spTree>
      <p:nvGrpSpPr>
        <p:cNvPr id="1" name=""/>
        <p:cNvGrpSpPr/>
        <p:nvPr/>
      </p:nvGrpSpPr>
      <p:grpSpPr>
        <a:xfrm>
          <a:off x="0" y="0"/>
          <a:ext cx="0" cy="0"/>
          <a:chOff x="0" y="0"/>
          <a:chExt cx="0" cy="0"/>
        </a:xfrm>
      </p:grpSpPr>
      <p:sp>
        <p:nvSpPr>
          <p:cNvPr id="22" name="Shape 22"/>
          <p:cNvSpPr>
            <a:spLocks noGrp="1"/>
          </p:cNvSpPr>
          <p:nvPr>
            <p:ph type="title"/>
          </p:nvPr>
        </p:nvSpPr>
        <p:spPr>
          <a:prstGeom prst="rect">
            <a:avLst/>
          </a:prstGeom>
        </p:spPr>
        <p:txBody>
          <a:bodyPr/>
          <a:lstStyle>
            <a:lvl1pPr algn="ctr"/>
          </a:lstStyle>
          <a:p>
            <a:pPr lvl="0">
              <a:defRPr sz="1800" spc="0"/>
            </a:pPr>
            <a:r>
              <a:rPr sz="4600" spc="-45"/>
              <a:t>Title Text</a:t>
            </a:r>
          </a:p>
        </p:txBody>
      </p:sp>
      <p:sp>
        <p:nvSpPr>
          <p:cNvPr id="23" name="Shape 23"/>
          <p:cNvSpPr>
            <a:spLocks noGrp="1"/>
          </p:cNvSpPr>
          <p:nvPr>
            <p:ph type="body" idx="1"/>
          </p:nvPr>
        </p:nvSpPr>
        <p:spPr>
          <a:xfrm>
            <a:off x="787400" y="1295400"/>
            <a:ext cx="11417300" cy="939800"/>
          </a:xfrm>
          <a:prstGeom prst="rect">
            <a:avLst/>
          </a:prstGeom>
        </p:spPr>
        <p:txBody>
          <a:bodyPr/>
          <a:lstStyle>
            <a:lvl1pPr algn="ctr"/>
            <a:lvl2pPr marL="0" indent="0" algn="ctr">
              <a:lnSpc>
                <a:spcPct val="90000"/>
              </a:lnSpc>
              <a:spcBef>
                <a:spcPts val="1700"/>
              </a:spcBef>
              <a:buClr>
                <a:srgbClr val="3B5998"/>
              </a:buClr>
              <a:buSzTx/>
              <a:buFont typeface="Lucida Grande"/>
              <a:buNone/>
              <a:defRPr sz="2800" spc="-28">
                <a:solidFill>
                  <a:srgbClr val="000000"/>
                </a:solidFill>
                <a:latin typeface="+mn-lt"/>
                <a:ea typeface="+mn-ea"/>
                <a:cs typeface="+mn-cs"/>
                <a:sym typeface="Vista Sans OT Reg"/>
              </a:defRPr>
            </a:lvl2pPr>
            <a:lvl3pPr marL="0" indent="0" algn="ctr">
              <a:lnSpc>
                <a:spcPct val="90000"/>
              </a:lnSpc>
              <a:spcBef>
                <a:spcPts val="1400"/>
              </a:spcBef>
              <a:buClr>
                <a:srgbClr val="9A9A9A"/>
              </a:buClr>
              <a:buSzTx/>
              <a:buFont typeface="Lucida Grande"/>
              <a:buNone/>
              <a:defRPr sz="2800" spc="-28">
                <a:solidFill>
                  <a:srgbClr val="000000"/>
                </a:solidFill>
                <a:latin typeface="+mn-lt"/>
                <a:ea typeface="+mn-ea"/>
                <a:cs typeface="+mn-cs"/>
                <a:sym typeface="Vista Sans OT Reg"/>
              </a:defRPr>
            </a:lvl3pPr>
            <a:lvl4pPr marL="0" indent="0" algn="ctr">
              <a:lnSpc>
                <a:spcPct val="90000"/>
              </a:lnSpc>
              <a:spcBef>
                <a:spcPts val="1400"/>
              </a:spcBef>
              <a:buClr>
                <a:srgbClr val="9A9A9A"/>
              </a:buClr>
              <a:buSzTx/>
              <a:buFont typeface="Lucida Grande"/>
              <a:buNone/>
              <a:defRPr sz="2600" spc="-26">
                <a:solidFill>
                  <a:srgbClr val="000000"/>
                </a:solidFill>
                <a:latin typeface="+mn-lt"/>
                <a:ea typeface="+mn-ea"/>
                <a:cs typeface="+mn-cs"/>
                <a:sym typeface="Vista Sans OT Reg"/>
              </a:defRPr>
            </a:lvl4pPr>
            <a:lvl5pPr marL="0" indent="0" algn="ctr">
              <a:lnSpc>
                <a:spcPct val="90000"/>
              </a:lnSpc>
              <a:spcBef>
                <a:spcPts val="1400"/>
              </a:spcBef>
              <a:buClr>
                <a:srgbClr val="9A9A9A"/>
              </a:buClr>
              <a:buSzTx/>
              <a:buFont typeface="Lucida Grande"/>
              <a:buNone/>
              <a:defRPr sz="2600" spc="-26">
                <a:solidFill>
                  <a:srgbClr val="000000"/>
                </a:solidFill>
                <a:latin typeface="+mn-lt"/>
                <a:ea typeface="+mn-ea"/>
                <a:cs typeface="+mn-cs"/>
                <a:sym typeface="Vista Sans OT Reg"/>
              </a:defRPr>
            </a:lvl5pPr>
          </a:lstStyle>
          <a:p>
            <a:pPr lvl="0">
              <a:defRPr sz="1800" spc="0">
                <a:solidFill>
                  <a:srgbClr val="000000"/>
                </a:solidFill>
              </a:defRPr>
            </a:pPr>
            <a:r>
              <a:rPr sz="3400" spc="-34">
                <a:solidFill>
                  <a:srgbClr val="6D84B4"/>
                </a:solidFill>
              </a:rPr>
              <a:t>Body Level One</a:t>
            </a:r>
          </a:p>
          <a:p>
            <a:pPr lvl="1">
              <a:defRPr sz="1800" spc="0"/>
            </a:pPr>
            <a:r>
              <a:rPr sz="2800" spc="-28"/>
              <a:t>Body Level Two</a:t>
            </a:r>
          </a:p>
          <a:p>
            <a:pPr lvl="2">
              <a:defRPr sz="1800" spc="0"/>
            </a:pPr>
            <a:r>
              <a:rPr sz="2800" spc="-28"/>
              <a:t>Body Level Three</a:t>
            </a:r>
          </a:p>
          <a:p>
            <a:pPr lvl="3">
              <a:defRPr sz="1800" spc="0"/>
            </a:pPr>
            <a:r>
              <a:rPr sz="2600" spc="-26"/>
              <a:t>Body Level Four</a:t>
            </a:r>
          </a:p>
          <a:p>
            <a:pPr lvl="4">
              <a:defRPr sz="1800" spc="0"/>
            </a:pPr>
            <a:r>
              <a:rPr sz="2600" spc="-26"/>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tatem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93344" y="3448379"/>
            <a:ext cx="11809984" cy="416937"/>
          </a:xfrm>
        </p:spPr>
        <p:txBody>
          <a:bodyPr>
            <a:normAutofit/>
          </a:bodyPr>
          <a:lstStyle>
            <a:lvl1pPr algn="ctr">
              <a:defRPr sz="1920" b="0" cap="all" spc="373" baseline="0">
                <a:solidFill>
                  <a:schemeClr val="accent1"/>
                </a:solidFill>
                <a:latin typeface="FreightSansLFPro SmBd" panose="02000503040000020004" pitchFamily="50" charset="0"/>
              </a:defRPr>
            </a:lvl1pPr>
          </a:lstStyle>
          <a:p>
            <a:r>
              <a:rPr lang="en-US"/>
              <a:t>Click to edit Master title style</a:t>
            </a:r>
            <a:endParaRPr lang="en-US" dirty="0"/>
          </a:p>
        </p:txBody>
      </p:sp>
      <p:sp>
        <p:nvSpPr>
          <p:cNvPr id="3" name="Footer Placeholder 2"/>
          <p:cNvSpPr>
            <a:spLocks noGrp="1"/>
          </p:cNvSpPr>
          <p:nvPr>
            <p:ph type="ftr" sz="quarter" idx="10"/>
          </p:nvPr>
        </p:nvSpPr>
        <p:spPr>
          <a:xfrm>
            <a:off x="600092" y="7681909"/>
            <a:ext cx="10665316" cy="292608"/>
          </a:xfrm>
          <a:prstGeom prst="rect">
            <a:avLst/>
          </a:prstGeom>
        </p:spPr>
        <p:txBody>
          <a:bodyPr/>
          <a:lstStyle/>
          <a:p>
            <a:endParaRPr lang="en-US" dirty="0">
              <a:solidFill>
                <a:srgbClr val="000000"/>
              </a:solidFill>
            </a:endParaRPr>
          </a:p>
        </p:txBody>
      </p:sp>
      <p:sp>
        <p:nvSpPr>
          <p:cNvPr id="4" name="Slide Number Placeholder 3"/>
          <p:cNvSpPr>
            <a:spLocks noGrp="1"/>
          </p:cNvSpPr>
          <p:nvPr>
            <p:ph type="sldNum" sz="quarter" idx="11"/>
          </p:nvPr>
        </p:nvSpPr>
        <p:spPr/>
        <p:txBody>
          <a:bodyPr/>
          <a:lstStyle/>
          <a:p>
            <a:fld id="{49C094C9-A251-447D-A791-072B287E3353}" type="slidenum">
              <a:rPr lang="en-US" smtClean="0">
                <a:solidFill>
                  <a:srgbClr val="000000"/>
                </a:solidFill>
              </a:rPr>
              <a:pPr/>
              <a:t>‹#›</a:t>
            </a:fld>
            <a:endParaRPr lang="en-US" dirty="0">
              <a:solidFill>
                <a:srgbClr val="000000"/>
              </a:solidFill>
            </a:endParaRPr>
          </a:p>
        </p:txBody>
      </p:sp>
      <p:sp>
        <p:nvSpPr>
          <p:cNvPr id="59" name="Text Placeholder 58"/>
          <p:cNvSpPr>
            <a:spLocks noGrp="1"/>
          </p:cNvSpPr>
          <p:nvPr>
            <p:ph type="body" sz="quarter" idx="13"/>
          </p:nvPr>
        </p:nvSpPr>
        <p:spPr>
          <a:xfrm>
            <a:off x="577428" y="3959500"/>
            <a:ext cx="11841479" cy="3314418"/>
          </a:xfrm>
        </p:spPr>
        <p:txBody>
          <a:bodyPr>
            <a:noAutofit/>
          </a:bodyPr>
          <a:lstStyle>
            <a:lvl1pPr marL="0" indent="0" algn="ctr">
              <a:lnSpc>
                <a:spcPct val="85000"/>
              </a:lnSpc>
              <a:buNone/>
              <a:defRPr sz="7894">
                <a:solidFill>
                  <a:schemeClr val="tx1">
                    <a:lumMod val="75000"/>
                    <a:lumOff val="25000"/>
                  </a:schemeClr>
                </a:solidFill>
                <a:latin typeface="+mj-lt"/>
              </a:defRPr>
            </a:lvl1pPr>
          </a:lstStyle>
          <a:p>
            <a:pPr lvl="0"/>
            <a:r>
              <a:rPr lang="en-US"/>
              <a:t>Edit Master text styles</a:t>
            </a:r>
          </a:p>
        </p:txBody>
      </p:sp>
    </p:spTree>
    <p:extLst>
      <p:ext uri="{BB962C8B-B14F-4D97-AF65-F5344CB8AC3E}">
        <p14:creationId xmlns:p14="http://schemas.microsoft.com/office/powerpoint/2010/main" val="31129111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gif"/><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FE5EE"/>
        </a:solidFill>
        <a:effectLst/>
      </p:bgPr>
    </p:bg>
    <p:spTree>
      <p:nvGrpSpPr>
        <p:cNvPr id="1" name=""/>
        <p:cNvGrpSpPr/>
        <p:nvPr/>
      </p:nvGrpSpPr>
      <p:grpSpPr>
        <a:xfrm>
          <a:off x="0" y="0"/>
          <a:ext cx="0" cy="0"/>
          <a:chOff x="0" y="0"/>
          <a:chExt cx="0" cy="0"/>
        </a:xfrm>
      </p:grpSpPr>
      <p:pic>
        <p:nvPicPr>
          <p:cNvPr id="2" name="BG_Trim_Light.gif"/>
          <p:cNvPicPr/>
          <p:nvPr/>
        </p:nvPicPr>
        <p:blipFill>
          <a:blip r:embed="rId5"/>
          <a:stretch>
            <a:fillRect/>
          </a:stretch>
        </p:blipFill>
        <p:spPr>
          <a:xfrm>
            <a:off x="0" y="0"/>
            <a:ext cx="13004800" cy="8128000"/>
          </a:xfrm>
          <a:prstGeom prst="rect">
            <a:avLst/>
          </a:prstGeom>
          <a:ln w="203200">
            <a:solidFill>
              <a:srgbClr val="FFFFFF"/>
            </a:solidFill>
            <a:miter lim="400000"/>
          </a:ln>
        </p:spPr>
      </p:pic>
      <p:sp>
        <p:nvSpPr>
          <p:cNvPr id="3" name="Shape 3"/>
          <p:cNvSpPr>
            <a:spLocks noGrp="1"/>
          </p:cNvSpPr>
          <p:nvPr>
            <p:ph type="title"/>
          </p:nvPr>
        </p:nvSpPr>
        <p:spPr>
          <a:xfrm>
            <a:off x="787400" y="647700"/>
            <a:ext cx="11417300" cy="6604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lvl="0">
              <a:defRPr sz="1800" spc="0"/>
            </a:pPr>
            <a:r>
              <a:rPr sz="4600" spc="-45"/>
              <a:t>Title Text</a:t>
            </a:r>
          </a:p>
        </p:txBody>
      </p:sp>
      <p:sp>
        <p:nvSpPr>
          <p:cNvPr id="4" name="Shape 4"/>
          <p:cNvSpPr>
            <a:spLocks noGrp="1"/>
          </p:cNvSpPr>
          <p:nvPr>
            <p:ph type="body" idx="1"/>
          </p:nvPr>
        </p:nvSpPr>
        <p:spPr>
          <a:xfrm>
            <a:off x="787400" y="1295400"/>
            <a:ext cx="11417300" cy="60579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2pPr marL="214711" indent="-214711">
              <a:lnSpc>
                <a:spcPct val="110000"/>
              </a:lnSpc>
              <a:spcBef>
                <a:spcPts val="1700"/>
              </a:spcBef>
              <a:buClr>
                <a:srgbClr val="3B5998"/>
              </a:buClr>
              <a:buFont typeface="Lucida Grande"/>
              <a:buChar char="▪"/>
              <a:defRPr sz="2800" spc="-28">
                <a:solidFill>
                  <a:srgbClr val="000000"/>
                </a:solidFill>
                <a:latin typeface="+mn-lt"/>
                <a:ea typeface="+mn-ea"/>
                <a:cs typeface="+mn-cs"/>
                <a:sym typeface="Vista Sans OT Reg"/>
              </a:defRPr>
            </a:lvl2pPr>
            <a:lvl3pPr marL="480444" indent="-239144">
              <a:lnSpc>
                <a:spcPct val="110000"/>
              </a:lnSpc>
              <a:spcBef>
                <a:spcPts val="1400"/>
              </a:spcBef>
              <a:buClr>
                <a:srgbClr val="9A9A9A"/>
              </a:buClr>
              <a:buFont typeface="Lucida Grande"/>
              <a:buChar char="▪"/>
              <a:defRPr sz="2800" spc="-28">
                <a:solidFill>
                  <a:srgbClr val="000000"/>
                </a:solidFill>
                <a:latin typeface="+mn-lt"/>
                <a:ea typeface="+mn-ea"/>
                <a:cs typeface="+mn-cs"/>
                <a:sym typeface="Vista Sans OT Reg"/>
              </a:defRPr>
            </a:lvl3pPr>
            <a:lvl4pPr marL="688862" indent="-175654">
              <a:lnSpc>
                <a:spcPct val="110000"/>
              </a:lnSpc>
              <a:spcBef>
                <a:spcPts val="1400"/>
              </a:spcBef>
              <a:buClr>
                <a:srgbClr val="9A9A9A"/>
              </a:buClr>
              <a:buFont typeface="Lucida Grande"/>
              <a:buChar char="▪"/>
              <a:defRPr sz="2600" spc="-26">
                <a:solidFill>
                  <a:srgbClr val="000000"/>
                </a:solidFill>
                <a:latin typeface="+mn-lt"/>
                <a:ea typeface="+mn-ea"/>
                <a:cs typeface="+mn-cs"/>
                <a:sym typeface="Vista Sans OT Reg"/>
              </a:defRPr>
            </a:lvl4pPr>
            <a:lvl5pPr marL="926949" indent="-180945">
              <a:lnSpc>
                <a:spcPct val="110000"/>
              </a:lnSpc>
              <a:spcBef>
                <a:spcPts val="1400"/>
              </a:spcBef>
              <a:buClr>
                <a:srgbClr val="9A9A9A"/>
              </a:buClr>
              <a:buFont typeface="Lucida Grande"/>
              <a:buChar char="▪"/>
              <a:defRPr sz="2600" spc="-26">
                <a:solidFill>
                  <a:srgbClr val="000000"/>
                </a:solidFill>
                <a:latin typeface="+mn-lt"/>
                <a:ea typeface="+mn-ea"/>
                <a:cs typeface="+mn-cs"/>
                <a:sym typeface="Vista Sans OT Reg"/>
              </a:defRPr>
            </a:lvl5pPr>
          </a:lstStyle>
          <a:p>
            <a:pPr lvl="0">
              <a:defRPr sz="1800" spc="0">
                <a:solidFill>
                  <a:srgbClr val="000000"/>
                </a:solidFill>
              </a:defRPr>
            </a:pPr>
            <a:r>
              <a:rPr sz="3400" spc="-34">
                <a:solidFill>
                  <a:srgbClr val="6D84B4"/>
                </a:solidFill>
              </a:rPr>
              <a:t>Body Level One</a:t>
            </a:r>
          </a:p>
          <a:p>
            <a:pPr lvl="1">
              <a:defRPr sz="1800" spc="0"/>
            </a:pPr>
            <a:r>
              <a:rPr sz="2800" spc="-28"/>
              <a:t>Body Level Two</a:t>
            </a:r>
          </a:p>
          <a:p>
            <a:pPr lvl="2">
              <a:defRPr sz="1800" spc="0"/>
            </a:pPr>
            <a:r>
              <a:rPr sz="2800" spc="-28"/>
              <a:t>Body Level Three</a:t>
            </a:r>
          </a:p>
          <a:p>
            <a:pPr lvl="3">
              <a:defRPr sz="1800" spc="0"/>
            </a:pPr>
            <a:r>
              <a:rPr sz="2600" spc="-26"/>
              <a:t>Body Level Four</a:t>
            </a:r>
          </a:p>
          <a:p>
            <a:pPr lvl="4">
              <a:defRPr sz="1800" spc="0"/>
            </a:pPr>
            <a:r>
              <a:rPr sz="2600" spc="-26"/>
              <a:t>Body Level Five</a:t>
            </a:r>
          </a:p>
        </p:txBody>
      </p:sp>
    </p:spTree>
  </p:cSld>
  <p:clrMap bg1="dk1" tx1="lt1" bg2="dk2" tx2="lt2" accent1="accent1" accent2="accent2" accent3="accent3" accent4="accent4" accent5="accent5" accent6="accent6" hlink="hlink" folHlink="folHlink"/>
  <p:sldLayoutIdLst>
    <p:sldLayoutId id="2147483654" r:id="rId1"/>
    <p:sldLayoutId id="2147483655" r:id="rId2"/>
    <p:sldLayoutId id="2147483660" r:id="rId3"/>
  </p:sldLayoutIdLst>
  <p:transition spd="med"/>
  <p:txStyles>
    <p:titleStyle>
      <a:lvl1pPr defTabSz="482600">
        <a:lnSpc>
          <a:spcPct val="90000"/>
        </a:lnSpc>
        <a:defRPr sz="4600" spc="-45">
          <a:latin typeface="+mj-lt"/>
          <a:ea typeface="+mj-ea"/>
          <a:cs typeface="+mj-cs"/>
          <a:sym typeface="Vista Sans OT Medium"/>
        </a:defRPr>
      </a:lvl1pPr>
      <a:lvl2pPr indent="228600" defTabSz="482600">
        <a:lnSpc>
          <a:spcPct val="90000"/>
        </a:lnSpc>
        <a:defRPr sz="4600" spc="-45">
          <a:latin typeface="+mj-lt"/>
          <a:ea typeface="+mj-ea"/>
          <a:cs typeface="+mj-cs"/>
          <a:sym typeface="Vista Sans OT Medium"/>
        </a:defRPr>
      </a:lvl2pPr>
      <a:lvl3pPr indent="457200" defTabSz="482600">
        <a:lnSpc>
          <a:spcPct val="90000"/>
        </a:lnSpc>
        <a:defRPr sz="4600" spc="-45">
          <a:latin typeface="+mj-lt"/>
          <a:ea typeface="+mj-ea"/>
          <a:cs typeface="+mj-cs"/>
          <a:sym typeface="Vista Sans OT Medium"/>
        </a:defRPr>
      </a:lvl3pPr>
      <a:lvl4pPr indent="685800" defTabSz="482600">
        <a:lnSpc>
          <a:spcPct val="90000"/>
        </a:lnSpc>
        <a:defRPr sz="4600" spc="-45">
          <a:latin typeface="+mj-lt"/>
          <a:ea typeface="+mj-ea"/>
          <a:cs typeface="+mj-cs"/>
          <a:sym typeface="Vista Sans OT Medium"/>
        </a:defRPr>
      </a:lvl4pPr>
      <a:lvl5pPr indent="914400" defTabSz="482600">
        <a:lnSpc>
          <a:spcPct val="90000"/>
        </a:lnSpc>
        <a:defRPr sz="4600" spc="-45">
          <a:latin typeface="+mj-lt"/>
          <a:ea typeface="+mj-ea"/>
          <a:cs typeface="+mj-cs"/>
          <a:sym typeface="Vista Sans OT Medium"/>
        </a:defRPr>
      </a:lvl5pPr>
      <a:lvl6pPr indent="1143000" defTabSz="482600">
        <a:lnSpc>
          <a:spcPct val="90000"/>
        </a:lnSpc>
        <a:defRPr sz="4600" spc="-45">
          <a:latin typeface="+mj-lt"/>
          <a:ea typeface="+mj-ea"/>
          <a:cs typeface="+mj-cs"/>
          <a:sym typeface="Vista Sans OT Medium"/>
        </a:defRPr>
      </a:lvl6pPr>
      <a:lvl7pPr indent="1371600" defTabSz="482600">
        <a:lnSpc>
          <a:spcPct val="90000"/>
        </a:lnSpc>
        <a:defRPr sz="4600" spc="-45">
          <a:latin typeface="+mj-lt"/>
          <a:ea typeface="+mj-ea"/>
          <a:cs typeface="+mj-cs"/>
          <a:sym typeface="Vista Sans OT Medium"/>
        </a:defRPr>
      </a:lvl7pPr>
      <a:lvl8pPr indent="1600200" defTabSz="482600">
        <a:lnSpc>
          <a:spcPct val="90000"/>
        </a:lnSpc>
        <a:defRPr sz="4600" spc="-45">
          <a:latin typeface="+mj-lt"/>
          <a:ea typeface="+mj-ea"/>
          <a:cs typeface="+mj-cs"/>
          <a:sym typeface="Vista Sans OT Medium"/>
        </a:defRPr>
      </a:lvl8pPr>
      <a:lvl9pPr indent="1828800" defTabSz="482600">
        <a:lnSpc>
          <a:spcPct val="90000"/>
        </a:lnSpc>
        <a:defRPr sz="4600" spc="-45">
          <a:latin typeface="+mj-lt"/>
          <a:ea typeface="+mj-ea"/>
          <a:cs typeface="+mj-cs"/>
          <a:sym typeface="Vista Sans OT Medium"/>
        </a:defRPr>
      </a:lvl9pPr>
    </p:titleStyle>
    <p:bodyStyle>
      <a:lvl1pPr defTabSz="482600">
        <a:spcBef>
          <a:spcPts val="3300"/>
        </a:spcBef>
        <a:defRPr sz="3400" spc="-34">
          <a:solidFill>
            <a:srgbClr val="6D84B4"/>
          </a:solidFill>
          <a:latin typeface="+mj-lt"/>
          <a:ea typeface="+mj-ea"/>
          <a:cs typeface="+mj-cs"/>
          <a:sym typeface="Vista Sans OT Medium"/>
        </a:defRPr>
      </a:lvl1pPr>
      <a:lvl2pPr marL="260721" indent="-260721" defTabSz="482600">
        <a:spcBef>
          <a:spcPts val="3300"/>
        </a:spcBef>
        <a:buSzPct val="65000"/>
        <a:buChar char="•"/>
        <a:defRPr sz="3400" spc="-34">
          <a:solidFill>
            <a:srgbClr val="6D84B4"/>
          </a:solidFill>
          <a:latin typeface="+mj-lt"/>
          <a:ea typeface="+mj-ea"/>
          <a:cs typeface="+mj-cs"/>
          <a:sym typeface="Vista Sans OT Medium"/>
        </a:defRPr>
      </a:lvl2pPr>
      <a:lvl3pPr marL="531689" indent="-290389" defTabSz="482600">
        <a:spcBef>
          <a:spcPts val="3300"/>
        </a:spcBef>
        <a:buSzPct val="65000"/>
        <a:buChar char="•"/>
        <a:defRPr sz="3400" spc="-34">
          <a:solidFill>
            <a:srgbClr val="6D84B4"/>
          </a:solidFill>
          <a:latin typeface="+mj-lt"/>
          <a:ea typeface="+mj-ea"/>
          <a:cs typeface="+mj-cs"/>
          <a:sym typeface="Vista Sans OT Medium"/>
        </a:defRPr>
      </a:lvl3pPr>
      <a:lvl4pPr marL="742910" indent="-229702" defTabSz="482600">
        <a:spcBef>
          <a:spcPts val="3300"/>
        </a:spcBef>
        <a:buSzPct val="54999"/>
        <a:buChar char="•"/>
        <a:defRPr sz="3400" spc="-34">
          <a:solidFill>
            <a:srgbClr val="6D84B4"/>
          </a:solidFill>
          <a:latin typeface="+mj-lt"/>
          <a:ea typeface="+mj-ea"/>
          <a:cs typeface="+mj-cs"/>
          <a:sym typeface="Vista Sans OT Medium"/>
        </a:defRPr>
      </a:lvl4pPr>
      <a:lvl5pPr marL="982624" indent="-236621" defTabSz="482600">
        <a:spcBef>
          <a:spcPts val="3300"/>
        </a:spcBef>
        <a:buSzPct val="45000"/>
        <a:buChar char="•"/>
        <a:defRPr sz="3400" spc="-34">
          <a:solidFill>
            <a:srgbClr val="6D84B4"/>
          </a:solidFill>
          <a:latin typeface="+mj-lt"/>
          <a:ea typeface="+mj-ea"/>
          <a:cs typeface="+mj-cs"/>
          <a:sym typeface="Vista Sans OT Medium"/>
        </a:defRPr>
      </a:lvl5pPr>
      <a:lvl6pPr marL="1215420" indent="-236621" defTabSz="482600">
        <a:spcBef>
          <a:spcPts val="3300"/>
        </a:spcBef>
        <a:buSzPct val="45000"/>
        <a:buChar char="•"/>
        <a:defRPr sz="3400" spc="-34">
          <a:solidFill>
            <a:srgbClr val="6D84B4"/>
          </a:solidFill>
          <a:latin typeface="+mj-lt"/>
          <a:ea typeface="+mj-ea"/>
          <a:cs typeface="+mj-cs"/>
          <a:sym typeface="Vista Sans OT Medium"/>
        </a:defRPr>
      </a:lvl6pPr>
      <a:lvl7pPr marL="1448215" indent="-236621" defTabSz="482600">
        <a:spcBef>
          <a:spcPts val="3300"/>
        </a:spcBef>
        <a:buSzPct val="45000"/>
        <a:buChar char="•"/>
        <a:defRPr sz="3400" spc="-34">
          <a:solidFill>
            <a:srgbClr val="6D84B4"/>
          </a:solidFill>
          <a:latin typeface="+mj-lt"/>
          <a:ea typeface="+mj-ea"/>
          <a:cs typeface="+mj-cs"/>
          <a:sym typeface="Vista Sans OT Medium"/>
        </a:defRPr>
      </a:lvl7pPr>
      <a:lvl8pPr marL="1681011" indent="-236621" defTabSz="482600">
        <a:spcBef>
          <a:spcPts val="3300"/>
        </a:spcBef>
        <a:buSzPct val="45000"/>
        <a:buChar char="•"/>
        <a:defRPr sz="3400" spc="-34">
          <a:solidFill>
            <a:srgbClr val="6D84B4"/>
          </a:solidFill>
          <a:latin typeface="+mj-lt"/>
          <a:ea typeface="+mj-ea"/>
          <a:cs typeface="+mj-cs"/>
          <a:sym typeface="Vista Sans OT Medium"/>
        </a:defRPr>
      </a:lvl8pPr>
      <a:lvl9pPr marL="1913806" indent="-236621" defTabSz="482600">
        <a:spcBef>
          <a:spcPts val="3300"/>
        </a:spcBef>
        <a:buSzPct val="45000"/>
        <a:buChar char="•"/>
        <a:defRPr sz="3400" spc="-34">
          <a:solidFill>
            <a:srgbClr val="6D84B4"/>
          </a:solidFill>
          <a:latin typeface="+mj-lt"/>
          <a:ea typeface="+mj-ea"/>
          <a:cs typeface="+mj-cs"/>
          <a:sym typeface="Vista Sans OT Medium"/>
        </a:defRPr>
      </a:lvl9pPr>
    </p:bodyStyle>
    <p:otherStyle>
      <a:lvl1pPr algn="r" defTabSz="482600">
        <a:defRPr sz="1100">
          <a:solidFill>
            <a:schemeClr val="tx1"/>
          </a:solidFill>
          <a:latin typeface="+mn-lt"/>
          <a:ea typeface="+mn-ea"/>
          <a:cs typeface="+mn-cs"/>
          <a:sym typeface="Vista Sans OT Reg"/>
        </a:defRPr>
      </a:lvl1pPr>
      <a:lvl2pPr indent="228600" algn="r" defTabSz="482600">
        <a:defRPr sz="1100">
          <a:solidFill>
            <a:schemeClr val="tx1"/>
          </a:solidFill>
          <a:latin typeface="+mn-lt"/>
          <a:ea typeface="+mn-ea"/>
          <a:cs typeface="+mn-cs"/>
          <a:sym typeface="Vista Sans OT Reg"/>
        </a:defRPr>
      </a:lvl2pPr>
      <a:lvl3pPr indent="457200" algn="r" defTabSz="482600">
        <a:defRPr sz="1100">
          <a:solidFill>
            <a:schemeClr val="tx1"/>
          </a:solidFill>
          <a:latin typeface="+mn-lt"/>
          <a:ea typeface="+mn-ea"/>
          <a:cs typeface="+mn-cs"/>
          <a:sym typeface="Vista Sans OT Reg"/>
        </a:defRPr>
      </a:lvl3pPr>
      <a:lvl4pPr indent="685800" algn="r" defTabSz="482600">
        <a:defRPr sz="1100">
          <a:solidFill>
            <a:schemeClr val="tx1"/>
          </a:solidFill>
          <a:latin typeface="+mn-lt"/>
          <a:ea typeface="+mn-ea"/>
          <a:cs typeface="+mn-cs"/>
          <a:sym typeface="Vista Sans OT Reg"/>
        </a:defRPr>
      </a:lvl4pPr>
      <a:lvl5pPr indent="914400" algn="r" defTabSz="482600">
        <a:defRPr sz="1100">
          <a:solidFill>
            <a:schemeClr val="tx1"/>
          </a:solidFill>
          <a:latin typeface="+mn-lt"/>
          <a:ea typeface="+mn-ea"/>
          <a:cs typeface="+mn-cs"/>
          <a:sym typeface="Vista Sans OT Reg"/>
        </a:defRPr>
      </a:lvl5pPr>
      <a:lvl6pPr indent="1143000" algn="r" defTabSz="482600">
        <a:defRPr sz="1100">
          <a:solidFill>
            <a:schemeClr val="tx1"/>
          </a:solidFill>
          <a:latin typeface="+mn-lt"/>
          <a:ea typeface="+mn-ea"/>
          <a:cs typeface="+mn-cs"/>
          <a:sym typeface="Vista Sans OT Reg"/>
        </a:defRPr>
      </a:lvl6pPr>
      <a:lvl7pPr indent="1371600" algn="r" defTabSz="482600">
        <a:defRPr sz="1100">
          <a:solidFill>
            <a:schemeClr val="tx1"/>
          </a:solidFill>
          <a:latin typeface="+mn-lt"/>
          <a:ea typeface="+mn-ea"/>
          <a:cs typeface="+mn-cs"/>
          <a:sym typeface="Vista Sans OT Reg"/>
        </a:defRPr>
      </a:lvl7pPr>
      <a:lvl8pPr indent="1600200" algn="r" defTabSz="482600">
        <a:defRPr sz="1100">
          <a:solidFill>
            <a:schemeClr val="tx1"/>
          </a:solidFill>
          <a:latin typeface="+mn-lt"/>
          <a:ea typeface="+mn-ea"/>
          <a:cs typeface="+mn-cs"/>
          <a:sym typeface="Vista Sans OT Reg"/>
        </a:defRPr>
      </a:lvl8pPr>
      <a:lvl9pPr indent="1828800" algn="r" defTabSz="482600">
        <a:defRPr sz="1100">
          <a:solidFill>
            <a:schemeClr val="tx1"/>
          </a:solidFill>
          <a:latin typeface="+mn-lt"/>
          <a:ea typeface="+mn-ea"/>
          <a:cs typeface="+mn-cs"/>
          <a:sym typeface="Vista Sans OT Reg"/>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3B4B84B-A13E-E046-82A9-CEAF358C5B72}"/>
              </a:ext>
            </a:extLst>
          </p:cNvPr>
          <p:cNvSpPr txBox="1"/>
          <p:nvPr/>
        </p:nvSpPr>
        <p:spPr>
          <a:xfrm>
            <a:off x="1067515" y="4251404"/>
            <a:ext cx="10869769" cy="1107996"/>
          </a:xfrm>
          <a:prstGeom prst="rect">
            <a:avLst/>
          </a:prstGeom>
          <a:noFill/>
        </p:spPr>
        <p:txBody>
          <a:bodyPr wrap="square" rtlCol="0">
            <a:spAutoFit/>
          </a:bodyPr>
          <a:lstStyle/>
          <a:p>
            <a:pPr algn="ctr"/>
            <a:r>
              <a:rPr lang="en-US" sz="6600" b="1" dirty="0">
                <a:solidFill>
                  <a:srgbClr val="0070C0"/>
                </a:solidFill>
              </a:rPr>
              <a:t>Facebook</a:t>
            </a:r>
          </a:p>
        </p:txBody>
      </p:sp>
    </p:spTree>
    <p:extLst>
      <p:ext uri="{BB962C8B-B14F-4D97-AF65-F5344CB8AC3E}">
        <p14:creationId xmlns:p14="http://schemas.microsoft.com/office/powerpoint/2010/main" val="2010096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3B4B84B-A13E-E046-82A9-CEAF358C5B72}"/>
              </a:ext>
            </a:extLst>
          </p:cNvPr>
          <p:cNvSpPr txBox="1"/>
          <p:nvPr/>
        </p:nvSpPr>
        <p:spPr>
          <a:xfrm>
            <a:off x="406400" y="558800"/>
            <a:ext cx="12344400" cy="8140690"/>
          </a:xfrm>
          <a:prstGeom prst="rect">
            <a:avLst/>
          </a:prstGeom>
          <a:noFill/>
        </p:spPr>
        <p:txBody>
          <a:bodyPr wrap="square" rtlCol="0">
            <a:spAutoFit/>
          </a:bodyPr>
          <a:lstStyle/>
          <a:p>
            <a:pPr marL="457200" lvl="0" indent="-457200">
              <a:buFont typeface="Arial" panose="020B0604020202020204" pitchFamily="34" charset="0"/>
              <a:buChar char="•"/>
            </a:pPr>
            <a:endParaRPr lang="en-US" sz="3400" dirty="0">
              <a:solidFill>
                <a:srgbClr val="0070C0"/>
              </a:solidFill>
              <a:latin typeface="Abadi" panose="020B0204020104020204" pitchFamily="34" charset="0"/>
            </a:endParaRPr>
          </a:p>
          <a:p>
            <a:pPr marL="457200" lvl="0" indent="-457200">
              <a:buFont typeface="Arial" panose="020B0604020202020204" pitchFamily="34" charset="0"/>
              <a:buChar char="•"/>
            </a:pPr>
            <a:r>
              <a:rPr lang="en-US" sz="3400" dirty="0">
                <a:solidFill>
                  <a:srgbClr val="0070C0"/>
                </a:solidFill>
                <a:latin typeface="Abadi" panose="020B0204020104020204" pitchFamily="34" charset="0"/>
              </a:rPr>
              <a:t>Facebook is an intermediary - a platform that connects people/communities</a:t>
            </a:r>
          </a:p>
          <a:p>
            <a:pPr marL="457200" lvl="0" indent="-457200">
              <a:buFont typeface="Arial" panose="020B0604020202020204" pitchFamily="34" charset="0"/>
              <a:buChar char="•"/>
            </a:pPr>
            <a:endParaRPr lang="en-US" sz="3400" dirty="0">
              <a:solidFill>
                <a:srgbClr val="0070C0"/>
              </a:solidFill>
              <a:latin typeface="Abadi" panose="020B0204020104020204" pitchFamily="34" charset="0"/>
            </a:endParaRPr>
          </a:p>
          <a:p>
            <a:pPr marL="457200" lvl="0" indent="-457200">
              <a:buFont typeface="Arial" panose="020B0604020202020204" pitchFamily="34" charset="0"/>
              <a:buChar char="•"/>
            </a:pPr>
            <a:r>
              <a:rPr lang="en-US" sz="3400" dirty="0">
                <a:solidFill>
                  <a:srgbClr val="0070C0"/>
                </a:solidFill>
                <a:latin typeface="Abadi" panose="020B0204020104020204" pitchFamily="34" charset="0"/>
              </a:rPr>
              <a:t>Enforcement against Content;</a:t>
            </a:r>
          </a:p>
          <a:p>
            <a:pPr lvl="0"/>
            <a:endParaRPr lang="en-US" sz="3400" dirty="0">
              <a:solidFill>
                <a:srgbClr val="0070C0"/>
              </a:solidFill>
              <a:latin typeface="Abadi" panose="020B0204020104020204" pitchFamily="34" charset="0"/>
            </a:endParaRPr>
          </a:p>
          <a:p>
            <a:pPr marL="1487488" lvl="0" indent="-515938">
              <a:buFont typeface="+mj-lt"/>
              <a:buAutoNum type="arabicPeriod"/>
            </a:pPr>
            <a:r>
              <a:rPr lang="en-US" sz="3400" dirty="0">
                <a:solidFill>
                  <a:srgbClr val="0070C0"/>
                </a:solidFill>
                <a:latin typeface="Abadi" panose="020B0204020104020204" pitchFamily="34" charset="0"/>
              </a:rPr>
              <a:t>Community Standard- The rules of engagement of the platform which are publicly available. It covers aspects such as Hate Speech, Misinformation, Graphic content, Bullying, Nudity etc.</a:t>
            </a:r>
          </a:p>
          <a:p>
            <a:pPr marL="1487488" lvl="0" indent="-515938">
              <a:buFont typeface="+mj-lt"/>
              <a:buAutoNum type="arabicPeriod"/>
            </a:pPr>
            <a:endParaRPr lang="en-US" sz="3400" dirty="0">
              <a:solidFill>
                <a:srgbClr val="0070C0"/>
              </a:solidFill>
              <a:latin typeface="Abadi" panose="020B0204020104020204" pitchFamily="34" charset="0"/>
            </a:endParaRPr>
          </a:p>
          <a:p>
            <a:pPr marL="1487488" lvl="0" indent="-515938">
              <a:buFont typeface="+mj-lt"/>
              <a:buAutoNum type="arabicPeriod"/>
            </a:pPr>
            <a:r>
              <a:rPr lang="en-US" sz="3400" dirty="0">
                <a:solidFill>
                  <a:srgbClr val="0070C0"/>
                </a:solidFill>
                <a:latin typeface="Abadi" panose="020B0204020104020204" pitchFamily="34" charset="0"/>
              </a:rPr>
              <a:t>Local Laws</a:t>
            </a:r>
          </a:p>
          <a:p>
            <a:pPr marL="457200" lvl="0" indent="-457200">
              <a:buFont typeface="Arial" panose="020B0604020202020204" pitchFamily="34" charset="0"/>
              <a:buChar char="•"/>
            </a:pPr>
            <a:endParaRPr lang="en-US" sz="3400" dirty="0">
              <a:solidFill>
                <a:srgbClr val="0070C0"/>
              </a:solidFill>
              <a:latin typeface="Abadi" panose="020B0204020104020204" pitchFamily="34" charset="0"/>
            </a:endParaRPr>
          </a:p>
          <a:p>
            <a:pPr algn="ctr"/>
            <a:endParaRPr lang="en-US" sz="11500" b="1" dirty="0">
              <a:solidFill>
                <a:srgbClr val="0070C0"/>
              </a:solidFill>
            </a:endParaRPr>
          </a:p>
        </p:txBody>
      </p:sp>
    </p:spTree>
    <p:extLst>
      <p:ext uri="{BB962C8B-B14F-4D97-AF65-F5344CB8AC3E}">
        <p14:creationId xmlns:p14="http://schemas.microsoft.com/office/powerpoint/2010/main" val="1362959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1628" y="1618125"/>
            <a:ext cx="12651572" cy="3886200"/>
          </a:xfrm>
          <a:noFill/>
        </p:spPr>
        <p:txBody>
          <a:bodyPr/>
          <a:lstStyle/>
          <a:p>
            <a:pPr lvl="0" algn="l"/>
            <a:br>
              <a:rPr lang="en-US" sz="4000" dirty="0"/>
            </a:br>
            <a:br>
              <a:rPr lang="en-US" sz="4000" dirty="0"/>
            </a:br>
            <a:r>
              <a:rPr lang="en-US" sz="4000" dirty="0">
                <a:latin typeface="Abadi Extra Light" panose="020B0604020202020204" pitchFamily="34" charset="0"/>
              </a:rPr>
              <a:t>“a direct attack on people based on what we call protected characteristics — race, ethnicity, national origin, religious affiliation, sexual orientation, caste, sex, gender, gender identity, and serious disease or disability. We also provide some protections for immigration status. We define attack as violent or dehumanizing speech, statements of inferiority, or calls for exclusion or segregation. We separate attacks into three tiers of severity, as described below.”</a:t>
            </a:r>
          </a:p>
        </p:txBody>
      </p:sp>
      <p:sp>
        <p:nvSpPr>
          <p:cNvPr id="4" name="Text Placeholder 3">
            <a:extLst>
              <a:ext uri="{FF2B5EF4-FFF2-40B4-BE49-F238E27FC236}">
                <a16:creationId xmlns:a16="http://schemas.microsoft.com/office/drawing/2014/main" id="{1EF2F495-7070-416D-A106-B5F01F39F4DE}"/>
              </a:ext>
            </a:extLst>
          </p:cNvPr>
          <p:cNvSpPr txBox="1">
            <a:spLocks/>
          </p:cNvSpPr>
          <p:nvPr/>
        </p:nvSpPr>
        <p:spPr>
          <a:xfrm>
            <a:off x="4064000" y="254000"/>
            <a:ext cx="14960600" cy="1323700"/>
          </a:xfrm>
          <a:prstGeom prst="rect">
            <a:avLst/>
          </a:prstGeom>
        </p:spPr>
        <p:txBody>
          <a:bodyPr/>
          <a:lstStyle>
            <a:lvl1pPr defTabSz="482600">
              <a:spcBef>
                <a:spcPts val="3300"/>
              </a:spcBef>
              <a:defRPr sz="3400" spc="-34">
                <a:solidFill>
                  <a:srgbClr val="6D84B4"/>
                </a:solidFill>
                <a:latin typeface="+mj-lt"/>
                <a:ea typeface="+mj-ea"/>
                <a:cs typeface="+mj-cs"/>
                <a:sym typeface="Vista Sans OT Medium"/>
              </a:defRPr>
            </a:lvl1pPr>
            <a:lvl2pPr marL="260721" indent="-260721" defTabSz="482600">
              <a:spcBef>
                <a:spcPts val="3300"/>
              </a:spcBef>
              <a:buSzPct val="65000"/>
              <a:buChar char="•"/>
              <a:defRPr sz="3400" spc="-34">
                <a:solidFill>
                  <a:srgbClr val="6D84B4"/>
                </a:solidFill>
                <a:latin typeface="+mj-lt"/>
                <a:ea typeface="+mj-ea"/>
                <a:cs typeface="+mj-cs"/>
                <a:sym typeface="Vista Sans OT Medium"/>
              </a:defRPr>
            </a:lvl2pPr>
            <a:lvl3pPr marL="531689" indent="-290389" defTabSz="482600">
              <a:spcBef>
                <a:spcPts val="3300"/>
              </a:spcBef>
              <a:buSzPct val="65000"/>
              <a:buChar char="•"/>
              <a:defRPr sz="3400" spc="-34">
                <a:solidFill>
                  <a:srgbClr val="6D84B4"/>
                </a:solidFill>
                <a:latin typeface="+mj-lt"/>
                <a:ea typeface="+mj-ea"/>
                <a:cs typeface="+mj-cs"/>
                <a:sym typeface="Vista Sans OT Medium"/>
              </a:defRPr>
            </a:lvl3pPr>
            <a:lvl4pPr marL="742910" indent="-229702" defTabSz="482600">
              <a:spcBef>
                <a:spcPts val="3300"/>
              </a:spcBef>
              <a:buSzPct val="54999"/>
              <a:buChar char="•"/>
              <a:defRPr sz="3400" spc="-34">
                <a:solidFill>
                  <a:srgbClr val="6D84B4"/>
                </a:solidFill>
                <a:latin typeface="+mj-lt"/>
                <a:ea typeface="+mj-ea"/>
                <a:cs typeface="+mj-cs"/>
                <a:sym typeface="Vista Sans OT Medium"/>
              </a:defRPr>
            </a:lvl4pPr>
            <a:lvl5pPr marL="982624" indent="-236621" defTabSz="482600">
              <a:spcBef>
                <a:spcPts val="3300"/>
              </a:spcBef>
              <a:buSzPct val="45000"/>
              <a:buChar char="•"/>
              <a:defRPr sz="3400" spc="-34">
                <a:solidFill>
                  <a:srgbClr val="6D84B4"/>
                </a:solidFill>
                <a:latin typeface="+mj-lt"/>
                <a:ea typeface="+mj-ea"/>
                <a:cs typeface="+mj-cs"/>
                <a:sym typeface="Vista Sans OT Medium"/>
              </a:defRPr>
            </a:lvl5pPr>
            <a:lvl6pPr marL="1215420" indent="-236621" defTabSz="482600">
              <a:spcBef>
                <a:spcPts val="3300"/>
              </a:spcBef>
              <a:buSzPct val="45000"/>
              <a:buChar char="•"/>
              <a:defRPr sz="3400" spc="-34">
                <a:solidFill>
                  <a:srgbClr val="6D84B4"/>
                </a:solidFill>
                <a:latin typeface="+mj-lt"/>
                <a:ea typeface="+mj-ea"/>
                <a:cs typeface="+mj-cs"/>
                <a:sym typeface="Vista Sans OT Medium"/>
              </a:defRPr>
            </a:lvl6pPr>
            <a:lvl7pPr marL="1448215" indent="-236621" defTabSz="482600">
              <a:spcBef>
                <a:spcPts val="3300"/>
              </a:spcBef>
              <a:buSzPct val="45000"/>
              <a:buChar char="•"/>
              <a:defRPr sz="3400" spc="-34">
                <a:solidFill>
                  <a:srgbClr val="6D84B4"/>
                </a:solidFill>
                <a:latin typeface="+mj-lt"/>
                <a:ea typeface="+mj-ea"/>
                <a:cs typeface="+mj-cs"/>
                <a:sym typeface="Vista Sans OT Medium"/>
              </a:defRPr>
            </a:lvl7pPr>
            <a:lvl8pPr marL="1681011" indent="-236621" defTabSz="482600">
              <a:spcBef>
                <a:spcPts val="3300"/>
              </a:spcBef>
              <a:buSzPct val="45000"/>
              <a:buChar char="•"/>
              <a:defRPr sz="3400" spc="-34">
                <a:solidFill>
                  <a:srgbClr val="6D84B4"/>
                </a:solidFill>
                <a:latin typeface="+mj-lt"/>
                <a:ea typeface="+mj-ea"/>
                <a:cs typeface="+mj-cs"/>
                <a:sym typeface="Vista Sans OT Medium"/>
              </a:defRPr>
            </a:lvl8pPr>
            <a:lvl9pPr marL="1913806" indent="-236621" defTabSz="482600">
              <a:spcBef>
                <a:spcPts val="3300"/>
              </a:spcBef>
              <a:buSzPct val="45000"/>
              <a:buChar char="•"/>
              <a:defRPr sz="3400" spc="-34">
                <a:solidFill>
                  <a:srgbClr val="6D84B4"/>
                </a:solidFill>
                <a:latin typeface="+mj-lt"/>
                <a:ea typeface="+mj-ea"/>
                <a:cs typeface="+mj-cs"/>
                <a:sym typeface="Vista Sans OT Medium"/>
              </a:defRPr>
            </a:lvl9pPr>
          </a:lstStyle>
          <a:p>
            <a:r>
              <a:rPr lang="en-US" sz="6600" dirty="0">
                <a:solidFill>
                  <a:srgbClr val="0070C0"/>
                </a:solidFill>
              </a:rPr>
              <a:t>Hate Speech </a:t>
            </a:r>
          </a:p>
        </p:txBody>
      </p:sp>
    </p:spTree>
    <p:extLst>
      <p:ext uri="{BB962C8B-B14F-4D97-AF65-F5344CB8AC3E}">
        <p14:creationId xmlns:p14="http://schemas.microsoft.com/office/powerpoint/2010/main" val="213362222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EF2F495-7070-416D-A106-B5F01F39F4DE}"/>
              </a:ext>
            </a:extLst>
          </p:cNvPr>
          <p:cNvSpPr txBox="1">
            <a:spLocks/>
          </p:cNvSpPr>
          <p:nvPr/>
        </p:nvSpPr>
        <p:spPr>
          <a:xfrm>
            <a:off x="4445000" y="238041"/>
            <a:ext cx="11841479" cy="1323700"/>
          </a:xfrm>
          <a:prstGeom prst="rect">
            <a:avLst/>
          </a:prstGeom>
        </p:spPr>
        <p:txBody>
          <a:bodyPr/>
          <a:lstStyle>
            <a:lvl1pPr defTabSz="482600">
              <a:spcBef>
                <a:spcPts val="3300"/>
              </a:spcBef>
              <a:defRPr sz="3400" spc="-34">
                <a:solidFill>
                  <a:srgbClr val="6D84B4"/>
                </a:solidFill>
                <a:latin typeface="+mj-lt"/>
                <a:ea typeface="+mj-ea"/>
                <a:cs typeface="+mj-cs"/>
                <a:sym typeface="Vista Sans OT Medium"/>
              </a:defRPr>
            </a:lvl1pPr>
            <a:lvl2pPr marL="260721" indent="-260721" defTabSz="482600">
              <a:spcBef>
                <a:spcPts val="3300"/>
              </a:spcBef>
              <a:buSzPct val="65000"/>
              <a:buChar char="•"/>
              <a:defRPr sz="3400" spc="-34">
                <a:solidFill>
                  <a:srgbClr val="6D84B4"/>
                </a:solidFill>
                <a:latin typeface="+mj-lt"/>
                <a:ea typeface="+mj-ea"/>
                <a:cs typeface="+mj-cs"/>
                <a:sym typeface="Vista Sans OT Medium"/>
              </a:defRPr>
            </a:lvl2pPr>
            <a:lvl3pPr marL="531689" indent="-290389" defTabSz="482600">
              <a:spcBef>
                <a:spcPts val="3300"/>
              </a:spcBef>
              <a:buSzPct val="65000"/>
              <a:buChar char="•"/>
              <a:defRPr sz="3400" spc="-34">
                <a:solidFill>
                  <a:srgbClr val="6D84B4"/>
                </a:solidFill>
                <a:latin typeface="+mj-lt"/>
                <a:ea typeface="+mj-ea"/>
                <a:cs typeface="+mj-cs"/>
                <a:sym typeface="Vista Sans OT Medium"/>
              </a:defRPr>
            </a:lvl3pPr>
            <a:lvl4pPr marL="742910" indent="-229702" defTabSz="482600">
              <a:spcBef>
                <a:spcPts val="3300"/>
              </a:spcBef>
              <a:buSzPct val="54999"/>
              <a:buChar char="•"/>
              <a:defRPr sz="3400" spc="-34">
                <a:solidFill>
                  <a:srgbClr val="6D84B4"/>
                </a:solidFill>
                <a:latin typeface="+mj-lt"/>
                <a:ea typeface="+mj-ea"/>
                <a:cs typeface="+mj-cs"/>
                <a:sym typeface="Vista Sans OT Medium"/>
              </a:defRPr>
            </a:lvl4pPr>
            <a:lvl5pPr marL="982624" indent="-236621" defTabSz="482600">
              <a:spcBef>
                <a:spcPts val="3300"/>
              </a:spcBef>
              <a:buSzPct val="45000"/>
              <a:buChar char="•"/>
              <a:defRPr sz="3400" spc="-34">
                <a:solidFill>
                  <a:srgbClr val="6D84B4"/>
                </a:solidFill>
                <a:latin typeface="+mj-lt"/>
                <a:ea typeface="+mj-ea"/>
                <a:cs typeface="+mj-cs"/>
                <a:sym typeface="Vista Sans OT Medium"/>
              </a:defRPr>
            </a:lvl5pPr>
            <a:lvl6pPr marL="1215420" indent="-236621" defTabSz="482600">
              <a:spcBef>
                <a:spcPts val="3300"/>
              </a:spcBef>
              <a:buSzPct val="45000"/>
              <a:buChar char="•"/>
              <a:defRPr sz="3400" spc="-34">
                <a:solidFill>
                  <a:srgbClr val="6D84B4"/>
                </a:solidFill>
                <a:latin typeface="+mj-lt"/>
                <a:ea typeface="+mj-ea"/>
                <a:cs typeface="+mj-cs"/>
                <a:sym typeface="Vista Sans OT Medium"/>
              </a:defRPr>
            </a:lvl6pPr>
            <a:lvl7pPr marL="1448215" indent="-236621" defTabSz="482600">
              <a:spcBef>
                <a:spcPts val="3300"/>
              </a:spcBef>
              <a:buSzPct val="45000"/>
              <a:buChar char="•"/>
              <a:defRPr sz="3400" spc="-34">
                <a:solidFill>
                  <a:srgbClr val="6D84B4"/>
                </a:solidFill>
                <a:latin typeface="+mj-lt"/>
                <a:ea typeface="+mj-ea"/>
                <a:cs typeface="+mj-cs"/>
                <a:sym typeface="Vista Sans OT Medium"/>
              </a:defRPr>
            </a:lvl7pPr>
            <a:lvl8pPr marL="1681011" indent="-236621" defTabSz="482600">
              <a:spcBef>
                <a:spcPts val="3300"/>
              </a:spcBef>
              <a:buSzPct val="45000"/>
              <a:buChar char="•"/>
              <a:defRPr sz="3400" spc="-34">
                <a:solidFill>
                  <a:srgbClr val="6D84B4"/>
                </a:solidFill>
                <a:latin typeface="+mj-lt"/>
                <a:ea typeface="+mj-ea"/>
                <a:cs typeface="+mj-cs"/>
                <a:sym typeface="Vista Sans OT Medium"/>
              </a:defRPr>
            </a:lvl8pPr>
            <a:lvl9pPr marL="1913806" indent="-236621" defTabSz="482600">
              <a:spcBef>
                <a:spcPts val="3300"/>
              </a:spcBef>
              <a:buSzPct val="45000"/>
              <a:buChar char="•"/>
              <a:defRPr sz="3400" spc="-34">
                <a:solidFill>
                  <a:srgbClr val="6D84B4"/>
                </a:solidFill>
                <a:latin typeface="+mj-lt"/>
                <a:ea typeface="+mj-ea"/>
                <a:cs typeface="+mj-cs"/>
                <a:sym typeface="Vista Sans OT Medium"/>
              </a:defRPr>
            </a:lvl9pPr>
          </a:lstStyle>
          <a:p>
            <a:r>
              <a:rPr lang="en-US" sz="6600" dirty="0">
                <a:solidFill>
                  <a:srgbClr val="0070C0"/>
                </a:solidFill>
              </a:rPr>
              <a:t>Fake News</a:t>
            </a:r>
          </a:p>
        </p:txBody>
      </p:sp>
      <p:sp>
        <p:nvSpPr>
          <p:cNvPr id="3" name="TextBox 2">
            <a:extLst>
              <a:ext uri="{FF2B5EF4-FFF2-40B4-BE49-F238E27FC236}">
                <a16:creationId xmlns:a16="http://schemas.microsoft.com/office/drawing/2014/main" id="{932D3EF2-4EEE-487B-A6F4-325A79711CFD}"/>
              </a:ext>
            </a:extLst>
          </p:cNvPr>
          <p:cNvSpPr txBox="1"/>
          <p:nvPr/>
        </p:nvSpPr>
        <p:spPr>
          <a:xfrm>
            <a:off x="0" y="1249504"/>
            <a:ext cx="12827000" cy="675056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indent="-457200" algn="l" rtl="0" latinLnBrk="1" hangingPunct="0">
              <a:buFont typeface="Arial" panose="020B0604020202020204" pitchFamily="34" charset="0"/>
              <a:buChar char="•"/>
            </a:pPr>
            <a:r>
              <a:rPr lang="en-US" sz="3600" b="1" dirty="0">
                <a:solidFill>
                  <a:schemeClr val="bg1"/>
                </a:solidFill>
                <a:latin typeface="Abadi Extra Light" panose="020B0204020104020204" pitchFamily="34" charset="0"/>
              </a:rPr>
              <a:t>Disrupting</a:t>
            </a:r>
            <a:r>
              <a:rPr lang="en-US" sz="3600" dirty="0">
                <a:solidFill>
                  <a:schemeClr val="bg1"/>
                </a:solidFill>
                <a:latin typeface="Abadi Extra Light" panose="020B0204020104020204" pitchFamily="34" charset="0"/>
              </a:rPr>
              <a:t> economic incentives for people, Pages, and domains that propagate misinformation</a:t>
            </a:r>
          </a:p>
          <a:p>
            <a:pPr algn="l" rtl="0" latinLnBrk="1" hangingPunct="0"/>
            <a:endParaRPr lang="en-US" sz="3600" dirty="0">
              <a:solidFill>
                <a:schemeClr val="bg1"/>
              </a:solidFill>
              <a:latin typeface="Abadi Extra Light" panose="020B0204020104020204" pitchFamily="34" charset="0"/>
            </a:endParaRPr>
          </a:p>
          <a:p>
            <a:pPr marL="457200" indent="-457200" algn="l" rtl="0" latinLnBrk="1" hangingPunct="0">
              <a:buFont typeface="Arial" panose="020B0604020202020204" pitchFamily="34" charset="0"/>
              <a:buChar char="•"/>
            </a:pPr>
            <a:r>
              <a:rPr lang="en-US" sz="3600" b="1" dirty="0">
                <a:solidFill>
                  <a:schemeClr val="bg1"/>
                </a:solidFill>
                <a:latin typeface="Abadi Extra Light" panose="020B0204020104020204" pitchFamily="34" charset="0"/>
              </a:rPr>
              <a:t>Reducing </a:t>
            </a:r>
            <a:r>
              <a:rPr lang="en-US" sz="3600" dirty="0">
                <a:solidFill>
                  <a:schemeClr val="bg1"/>
                </a:solidFill>
                <a:latin typeface="Abadi Extra Light" panose="020B0204020104020204" pitchFamily="34" charset="0"/>
              </a:rPr>
              <a:t>the distribution of content rated as false by independent     third-party fact-checkers</a:t>
            </a:r>
          </a:p>
          <a:p>
            <a:pPr algn="l" rtl="0" latinLnBrk="1" hangingPunct="0"/>
            <a:endParaRPr lang="en-US" sz="3600" dirty="0">
              <a:solidFill>
                <a:schemeClr val="bg1"/>
              </a:solidFill>
              <a:latin typeface="Abadi Extra Light" panose="020B0204020104020204" pitchFamily="34" charset="0"/>
            </a:endParaRPr>
          </a:p>
          <a:p>
            <a:pPr marL="457200" indent="-457200" algn="l" rtl="0" latinLnBrk="1" hangingPunct="0">
              <a:buFont typeface="Arial" panose="020B0604020202020204" pitchFamily="34" charset="0"/>
              <a:buChar char="•"/>
            </a:pPr>
            <a:r>
              <a:rPr lang="en-US" sz="3600" b="1" dirty="0">
                <a:solidFill>
                  <a:schemeClr val="bg1"/>
                </a:solidFill>
                <a:latin typeface="Abadi Extra Light" panose="020B0204020104020204" pitchFamily="34" charset="0"/>
              </a:rPr>
              <a:t>Empowering</a:t>
            </a:r>
            <a:r>
              <a:rPr lang="en-US" sz="3600" dirty="0">
                <a:solidFill>
                  <a:schemeClr val="bg1"/>
                </a:solidFill>
                <a:latin typeface="Abadi Extra Light" panose="020B0204020104020204" pitchFamily="34" charset="0"/>
              </a:rPr>
              <a:t> people to decide for themselves what to read, trust, and share by informing them with more context and promoting news liter-</a:t>
            </a:r>
            <a:r>
              <a:rPr lang="en-US" sz="3600" dirty="0" err="1">
                <a:solidFill>
                  <a:schemeClr val="bg1"/>
                </a:solidFill>
                <a:latin typeface="Abadi Extra Light" panose="020B0204020104020204" pitchFamily="34" charset="0"/>
              </a:rPr>
              <a:t>acy</a:t>
            </a:r>
            <a:endParaRPr lang="en-US" sz="3600" dirty="0">
              <a:solidFill>
                <a:schemeClr val="bg1"/>
              </a:solidFill>
              <a:latin typeface="Abadi Extra Light" panose="020B0204020104020204" pitchFamily="34" charset="0"/>
            </a:endParaRPr>
          </a:p>
          <a:p>
            <a:pPr algn="l" rtl="0" latinLnBrk="1" hangingPunct="0"/>
            <a:endParaRPr lang="en-US" sz="3600" dirty="0">
              <a:solidFill>
                <a:schemeClr val="bg1"/>
              </a:solidFill>
              <a:latin typeface="Abadi Extra Light" panose="020B0204020104020204" pitchFamily="34" charset="0"/>
            </a:endParaRPr>
          </a:p>
          <a:p>
            <a:pPr marL="457200" indent="-457200" algn="l" rtl="0" latinLnBrk="1" hangingPunct="0">
              <a:buFont typeface="Arial" panose="020B0604020202020204" pitchFamily="34" charset="0"/>
              <a:buChar char="•"/>
            </a:pPr>
            <a:r>
              <a:rPr lang="en-US" sz="3600" dirty="0">
                <a:solidFill>
                  <a:schemeClr val="bg1"/>
                </a:solidFill>
                <a:latin typeface="Abadi Extra Light" panose="020B0204020104020204" pitchFamily="34" charset="0"/>
              </a:rPr>
              <a:t>Collaborating with academics and other organizations to help solve   this challenging issue</a:t>
            </a:r>
            <a:endParaRPr kumimoji="0" lang="en-US" sz="3600" b="0" i="0" u="none" strike="noStrike" cap="none" spc="-18" normalizeH="0" baseline="0" dirty="0">
              <a:ln>
                <a:noFill/>
              </a:ln>
              <a:solidFill>
                <a:schemeClr val="bg1"/>
              </a:solidFill>
              <a:effectLst/>
              <a:uFillTx/>
              <a:sym typeface="Vista Sans OT Reg"/>
            </a:endParaRPr>
          </a:p>
        </p:txBody>
      </p:sp>
    </p:spTree>
    <p:extLst>
      <p:ext uri="{BB962C8B-B14F-4D97-AF65-F5344CB8AC3E}">
        <p14:creationId xmlns:p14="http://schemas.microsoft.com/office/powerpoint/2010/main" val="4128555171"/>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800" y="2844800"/>
            <a:ext cx="6514836" cy="3886200"/>
          </a:xfrm>
          <a:noFill/>
        </p:spPr>
        <p:txBody>
          <a:bodyPr/>
          <a:lstStyle/>
          <a:p>
            <a:r>
              <a:rPr lang="en-US" sz="3400" dirty="0">
                <a:solidFill>
                  <a:srgbClr val="0070C0"/>
                </a:solidFill>
                <a:latin typeface="Abadi" panose="020B0204020104020204" pitchFamily="34" charset="0"/>
                <a:sym typeface="Vista Sans OT Reg"/>
              </a:rPr>
              <a:t>Public awareness tips on spotting fake news, published in  newspapers</a:t>
            </a:r>
            <a:br>
              <a:rPr lang="en-US" sz="3400" dirty="0">
                <a:solidFill>
                  <a:srgbClr val="0070C0"/>
                </a:solidFill>
                <a:latin typeface="Abadi" panose="020B0204020104020204" pitchFamily="34" charset="0"/>
                <a:sym typeface="Vista Sans OT Reg"/>
              </a:rPr>
            </a:br>
            <a:br>
              <a:rPr lang="en-US" sz="3400" dirty="0">
                <a:solidFill>
                  <a:srgbClr val="0070C0"/>
                </a:solidFill>
                <a:latin typeface="Abadi" panose="020B0204020104020204" pitchFamily="34" charset="0"/>
                <a:sym typeface="Vista Sans OT Reg"/>
              </a:rPr>
            </a:br>
            <a:r>
              <a:rPr lang="en-US" sz="3400" dirty="0">
                <a:solidFill>
                  <a:srgbClr val="0070C0"/>
                </a:solidFill>
                <a:latin typeface="Abadi" panose="020B0204020104020204" pitchFamily="34" charset="0"/>
                <a:sym typeface="Vista Sans OT Reg"/>
              </a:rPr>
              <a:t>Quick Promotions on each Facebook page on how to spot fake news.  </a:t>
            </a:r>
          </a:p>
        </p:txBody>
      </p:sp>
      <p:pic>
        <p:nvPicPr>
          <p:cNvPr id="5" name="Picture 4">
            <a:extLst>
              <a:ext uri="{FF2B5EF4-FFF2-40B4-BE49-F238E27FC236}">
                <a16:creationId xmlns:a16="http://schemas.microsoft.com/office/drawing/2014/main" id="{4EC012DE-7A3B-4C78-9B80-3188325224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1732" y="245339"/>
            <a:ext cx="11762668" cy="15431800"/>
          </a:xfrm>
          <a:prstGeom prst="rect">
            <a:avLst/>
          </a:prstGeom>
        </p:spPr>
      </p:pic>
    </p:spTree>
    <p:extLst>
      <p:ext uri="{BB962C8B-B14F-4D97-AF65-F5344CB8AC3E}">
        <p14:creationId xmlns:p14="http://schemas.microsoft.com/office/powerpoint/2010/main" val="176925628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B1360-018F-AB44-837F-214D3961EE57}"/>
              </a:ext>
            </a:extLst>
          </p:cNvPr>
          <p:cNvSpPr>
            <a:spLocks noGrp="1"/>
          </p:cNvSpPr>
          <p:nvPr>
            <p:ph type="title"/>
          </p:nvPr>
        </p:nvSpPr>
        <p:spPr/>
        <p:txBody>
          <a:bodyPr/>
          <a:lstStyle/>
          <a:p>
            <a:r>
              <a:rPr lang="en-US" dirty="0"/>
              <a:t>Fake Accounts</a:t>
            </a:r>
          </a:p>
        </p:txBody>
      </p:sp>
      <p:sp>
        <p:nvSpPr>
          <p:cNvPr id="3" name="Text Placeholder 2">
            <a:extLst>
              <a:ext uri="{FF2B5EF4-FFF2-40B4-BE49-F238E27FC236}">
                <a16:creationId xmlns:a16="http://schemas.microsoft.com/office/drawing/2014/main" id="{0AF151F0-611E-BA47-95F9-D57E51C0B344}"/>
              </a:ext>
            </a:extLst>
          </p:cNvPr>
          <p:cNvSpPr>
            <a:spLocks noGrp="1"/>
          </p:cNvSpPr>
          <p:nvPr>
            <p:ph type="body" idx="1"/>
          </p:nvPr>
        </p:nvSpPr>
        <p:spPr>
          <a:xfrm>
            <a:off x="787400" y="1778000"/>
            <a:ext cx="11417300" cy="5867400"/>
          </a:xfrm>
        </p:spPr>
        <p:txBody>
          <a:bodyPr/>
          <a:lstStyle/>
          <a:p>
            <a:pPr marL="457200" indent="-457200" algn="l">
              <a:buFont typeface="Arial" panose="020B0604020202020204" pitchFamily="34" charset="0"/>
              <a:buChar char="•"/>
            </a:pPr>
            <a:r>
              <a:rPr lang="en-US" dirty="0">
                <a:solidFill>
                  <a:schemeClr val="bg1"/>
                </a:solidFill>
                <a:latin typeface="Abadi" panose="020B0204020104020204" pitchFamily="34" charset="0"/>
              </a:rPr>
              <a:t>Strict Enforcement against Fake accounts and inauthentic behavior</a:t>
            </a:r>
          </a:p>
          <a:p>
            <a:pPr marL="457200" indent="-457200" algn="l">
              <a:buFont typeface="Arial" panose="020B0604020202020204" pitchFamily="34" charset="0"/>
              <a:buChar char="•"/>
            </a:pPr>
            <a:r>
              <a:rPr lang="en-US" dirty="0">
                <a:solidFill>
                  <a:schemeClr val="bg1"/>
                </a:solidFill>
                <a:latin typeface="Abadi" panose="020B0204020104020204" pitchFamily="34" charset="0"/>
              </a:rPr>
              <a:t>Taken Down over 5 Billion Fake Accounts up to the 3</a:t>
            </a:r>
            <a:r>
              <a:rPr lang="en-US" baseline="30000" dirty="0">
                <a:solidFill>
                  <a:schemeClr val="bg1"/>
                </a:solidFill>
                <a:latin typeface="Abadi" panose="020B0204020104020204" pitchFamily="34" charset="0"/>
              </a:rPr>
              <a:t>rd</a:t>
            </a:r>
            <a:r>
              <a:rPr lang="en-US" dirty="0">
                <a:solidFill>
                  <a:schemeClr val="bg1"/>
                </a:solidFill>
                <a:latin typeface="Abadi" panose="020B0204020104020204" pitchFamily="34" charset="0"/>
              </a:rPr>
              <a:t> Quarter this year. </a:t>
            </a:r>
          </a:p>
          <a:p>
            <a:pPr marL="457200" indent="-457200" algn="l">
              <a:buFont typeface="Arial" panose="020B0604020202020204" pitchFamily="34" charset="0"/>
              <a:buChar char="•"/>
            </a:pPr>
            <a:r>
              <a:rPr lang="en-US" dirty="0">
                <a:solidFill>
                  <a:schemeClr val="bg1"/>
                </a:solidFill>
                <a:latin typeface="Abadi" panose="020B0204020104020204" pitchFamily="34" charset="0"/>
              </a:rPr>
              <a:t>Enforcement against Fake Accounts</a:t>
            </a:r>
          </a:p>
          <a:p>
            <a:pPr marL="1487488" indent="-515938" algn="l">
              <a:buFont typeface="+mj-lt"/>
              <a:buAutoNum type="arabicPeriod"/>
            </a:pPr>
            <a:r>
              <a:rPr lang="en-US" dirty="0">
                <a:solidFill>
                  <a:schemeClr val="bg1"/>
                </a:solidFill>
                <a:latin typeface="Abadi" panose="020B0204020104020204" pitchFamily="34" charset="0"/>
              </a:rPr>
              <a:t>Blocking Accounts from being Created	</a:t>
            </a:r>
          </a:p>
          <a:p>
            <a:pPr marL="1487488" indent="-515938" algn="l">
              <a:buFont typeface="+mj-lt"/>
              <a:buAutoNum type="arabicPeriod"/>
            </a:pPr>
            <a:r>
              <a:rPr lang="en-US" dirty="0">
                <a:solidFill>
                  <a:schemeClr val="bg1"/>
                </a:solidFill>
                <a:latin typeface="Abadi" panose="020B0204020104020204" pitchFamily="34" charset="0"/>
              </a:rPr>
              <a:t>Removing Accounts at the time of sign up. </a:t>
            </a:r>
          </a:p>
          <a:p>
            <a:pPr marL="1487488" indent="-515938" algn="l">
              <a:buFont typeface="+mj-lt"/>
              <a:buAutoNum type="arabicPeriod"/>
            </a:pPr>
            <a:r>
              <a:rPr lang="en-US" dirty="0">
                <a:solidFill>
                  <a:schemeClr val="bg1"/>
                </a:solidFill>
                <a:latin typeface="Abadi" panose="020B0204020104020204" pitchFamily="34" charset="0"/>
              </a:rPr>
              <a:t>Removing Accounts already on the Platforms.	</a:t>
            </a:r>
          </a:p>
          <a:p>
            <a:pPr marL="457200" lvl="2" indent="-457200" algn="l">
              <a:buFont typeface="Arial" panose="020B0604020202020204" pitchFamily="34" charset="0"/>
              <a:buChar char="•"/>
            </a:pPr>
            <a:endParaRPr lang="en-US" dirty="0">
              <a:latin typeface="Abadi" panose="020B0204020104020204" pitchFamily="34" charset="0"/>
            </a:endParaRPr>
          </a:p>
        </p:txBody>
      </p:sp>
    </p:spTree>
    <p:extLst>
      <p:ext uri="{BB962C8B-B14F-4D97-AF65-F5344CB8AC3E}">
        <p14:creationId xmlns:p14="http://schemas.microsoft.com/office/powerpoint/2010/main" val="90853019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834C-0EA8-4620-BCA3-02DEA3387BB5}"/>
              </a:ext>
            </a:extLst>
          </p:cNvPr>
          <p:cNvSpPr>
            <a:spLocks noGrp="1"/>
          </p:cNvSpPr>
          <p:nvPr>
            <p:ph type="title"/>
          </p:nvPr>
        </p:nvSpPr>
        <p:spPr>
          <a:xfrm>
            <a:off x="488950" y="351129"/>
            <a:ext cx="12515850" cy="7599069"/>
          </a:xfrm>
        </p:spPr>
        <p:txBody>
          <a:bodyPr/>
          <a:lstStyle/>
          <a:p>
            <a:pPr algn="ctr"/>
            <a:r>
              <a:rPr lang="en-US" sz="3600" b="1" i="1" dirty="0">
                <a:solidFill>
                  <a:schemeClr val="accent1"/>
                </a:solidFill>
                <a:latin typeface="Abadi" panose="020B0204020104020204" pitchFamily="34" charset="0"/>
              </a:rPr>
              <a:t>What we have done in Sri Lanka</a:t>
            </a:r>
            <a:br>
              <a:rPr lang="en-US" sz="3400" dirty="0">
                <a:solidFill>
                  <a:schemeClr val="accent1"/>
                </a:solidFill>
                <a:latin typeface="Abadi" panose="020B0204020104020204" pitchFamily="34" charset="0"/>
              </a:rPr>
            </a:br>
            <a:br>
              <a:rPr lang="en-US" sz="3400" dirty="0">
                <a:solidFill>
                  <a:schemeClr val="accent1"/>
                </a:solidFill>
                <a:latin typeface="Abadi" panose="020B0204020104020204" pitchFamily="34" charset="0"/>
              </a:rPr>
            </a:br>
            <a:r>
              <a:rPr lang="en-US" sz="3400" dirty="0">
                <a:solidFill>
                  <a:schemeClr val="accent1"/>
                </a:solidFill>
                <a:latin typeface="Abadi" panose="020B0204020104020204" pitchFamily="34" charset="0"/>
              </a:rPr>
              <a:t>Community Engagement</a:t>
            </a:r>
            <a:br>
              <a:rPr lang="en-US" sz="3400" dirty="0">
                <a:solidFill>
                  <a:schemeClr val="accent1"/>
                </a:solidFill>
                <a:latin typeface="Abadi" panose="020B0204020104020204" pitchFamily="34" charset="0"/>
              </a:rPr>
            </a:br>
            <a:br>
              <a:rPr lang="en-US" sz="3400" dirty="0">
                <a:solidFill>
                  <a:schemeClr val="accent1"/>
                </a:solidFill>
                <a:latin typeface="Abadi" panose="020B0204020104020204" pitchFamily="34" charset="0"/>
              </a:rPr>
            </a:br>
            <a:r>
              <a:rPr lang="en-US" sz="3400" dirty="0">
                <a:solidFill>
                  <a:schemeClr val="accent1"/>
                </a:solidFill>
                <a:latin typeface="Abadi" panose="020B0204020104020204" pitchFamily="34" charset="0"/>
              </a:rPr>
              <a:t>Increased language review capacity</a:t>
            </a:r>
            <a:br>
              <a:rPr lang="en-US" sz="3400" dirty="0">
                <a:solidFill>
                  <a:schemeClr val="accent1"/>
                </a:solidFill>
                <a:latin typeface="Abadi" panose="020B0204020104020204" pitchFamily="34" charset="0"/>
              </a:rPr>
            </a:br>
            <a:br>
              <a:rPr lang="en-US" sz="3400" dirty="0">
                <a:solidFill>
                  <a:schemeClr val="accent1"/>
                </a:solidFill>
                <a:latin typeface="Abadi" panose="020B0204020104020204" pitchFamily="34" charset="0"/>
              </a:rPr>
            </a:br>
            <a:r>
              <a:rPr lang="en-US" sz="3400" dirty="0">
                <a:solidFill>
                  <a:schemeClr val="accent1"/>
                </a:solidFill>
                <a:latin typeface="Abadi" panose="020B0204020104020204" pitchFamily="34" charset="0"/>
              </a:rPr>
              <a:t>Research on the ground to understand issues of racial &amp; religious identity politics</a:t>
            </a:r>
            <a:br>
              <a:rPr lang="en-US" sz="3400" dirty="0">
                <a:solidFill>
                  <a:schemeClr val="accent1"/>
                </a:solidFill>
                <a:latin typeface="Abadi" panose="020B0204020104020204" pitchFamily="34" charset="0"/>
              </a:rPr>
            </a:br>
            <a:br>
              <a:rPr lang="en-US" sz="3400" dirty="0">
                <a:solidFill>
                  <a:schemeClr val="accent1"/>
                </a:solidFill>
                <a:latin typeface="Abadi" panose="020B0204020104020204" pitchFamily="34" charset="0"/>
              </a:rPr>
            </a:br>
            <a:r>
              <a:rPr lang="en-US" sz="3400" dirty="0">
                <a:solidFill>
                  <a:schemeClr val="accent1"/>
                </a:solidFill>
                <a:latin typeface="Abadi" panose="020B0204020104020204" pitchFamily="34" charset="0"/>
              </a:rPr>
              <a:t>Community Partner Network</a:t>
            </a:r>
            <a:br>
              <a:rPr lang="en-US" sz="3400" dirty="0">
                <a:solidFill>
                  <a:schemeClr val="accent1"/>
                </a:solidFill>
                <a:latin typeface="Abadi" panose="020B0204020104020204" pitchFamily="34" charset="0"/>
              </a:rPr>
            </a:br>
            <a:br>
              <a:rPr lang="en-US" sz="3400" dirty="0">
                <a:solidFill>
                  <a:schemeClr val="accent1"/>
                </a:solidFill>
                <a:latin typeface="Abadi" panose="020B0204020104020204" pitchFamily="34" charset="0"/>
              </a:rPr>
            </a:br>
            <a:r>
              <a:rPr lang="en-US" sz="3400" dirty="0">
                <a:solidFill>
                  <a:schemeClr val="accent1"/>
                </a:solidFill>
                <a:latin typeface="Abadi" panose="020B0204020104020204" pitchFamily="34" charset="0"/>
              </a:rPr>
              <a:t>User Reports</a:t>
            </a:r>
            <a:br>
              <a:rPr lang="en-US" sz="3400" dirty="0">
                <a:solidFill>
                  <a:schemeClr val="accent1"/>
                </a:solidFill>
                <a:latin typeface="Abadi" panose="020B0204020104020204" pitchFamily="34" charset="0"/>
              </a:rPr>
            </a:br>
            <a:br>
              <a:rPr lang="en-US" sz="3400" dirty="0">
                <a:solidFill>
                  <a:schemeClr val="accent1"/>
                </a:solidFill>
                <a:latin typeface="Abadi" panose="020B0204020104020204" pitchFamily="34" charset="0"/>
              </a:rPr>
            </a:br>
            <a:r>
              <a:rPr lang="en-US" sz="3400" dirty="0">
                <a:solidFill>
                  <a:schemeClr val="accent1"/>
                </a:solidFill>
                <a:latin typeface="Abadi" panose="020B0204020104020204" pitchFamily="34" charset="0"/>
              </a:rPr>
              <a:t>Increased Machine Learning/AI Capacity </a:t>
            </a:r>
            <a:br>
              <a:rPr lang="en-US" sz="3400" dirty="0">
                <a:solidFill>
                  <a:schemeClr val="accent1"/>
                </a:solidFill>
                <a:latin typeface="Abadi" panose="020B0204020104020204" pitchFamily="34" charset="0"/>
              </a:rPr>
            </a:br>
            <a:br>
              <a:rPr lang="en-US" sz="3400" dirty="0">
                <a:solidFill>
                  <a:schemeClr val="accent1"/>
                </a:solidFill>
                <a:latin typeface="Abadi" panose="020B0204020104020204" pitchFamily="34" charset="0"/>
              </a:rPr>
            </a:br>
            <a:r>
              <a:rPr lang="en-US" sz="3400" dirty="0">
                <a:solidFill>
                  <a:schemeClr val="accent1"/>
                </a:solidFill>
                <a:latin typeface="Abadi" panose="020B0204020104020204" pitchFamily="34" charset="0"/>
              </a:rPr>
              <a:t>New Products </a:t>
            </a:r>
            <a:endParaRPr lang="en-US" sz="3600" dirty="0">
              <a:solidFill>
                <a:schemeClr val="accent1"/>
              </a:solidFill>
            </a:endParaRPr>
          </a:p>
        </p:txBody>
      </p:sp>
      <p:sp>
        <p:nvSpPr>
          <p:cNvPr id="3" name="Text Placeholder 2">
            <a:extLst>
              <a:ext uri="{FF2B5EF4-FFF2-40B4-BE49-F238E27FC236}">
                <a16:creationId xmlns:a16="http://schemas.microsoft.com/office/drawing/2014/main" id="{33640E59-6114-46D7-8D1C-7DCFBCDE5933}"/>
              </a:ext>
            </a:extLst>
          </p:cNvPr>
          <p:cNvSpPr>
            <a:spLocks noGrp="1"/>
          </p:cNvSpPr>
          <p:nvPr>
            <p:ph type="body" idx="1"/>
          </p:nvPr>
        </p:nvSpPr>
        <p:spPr>
          <a:xfrm>
            <a:off x="406400" y="1092200"/>
            <a:ext cx="12344400" cy="7238999"/>
          </a:xfrm>
        </p:spPr>
        <p:txBody>
          <a:bodyPr/>
          <a:lstStyle/>
          <a:p>
            <a:pPr marL="0" indent="0">
              <a:buNone/>
            </a:pPr>
            <a:r>
              <a:rPr lang="en-US" b="1" baseline="30000" dirty="0"/>
              <a:t> 					</a:t>
            </a:r>
            <a:endParaRPr lang="en-US" dirty="0"/>
          </a:p>
          <a:p>
            <a:pPr marL="0" indent="0">
              <a:buNone/>
            </a:pPr>
            <a:r>
              <a:rPr lang="en-US" dirty="0"/>
              <a:t>					</a:t>
            </a:r>
          </a:p>
        </p:txBody>
      </p:sp>
      <p:sp>
        <p:nvSpPr>
          <p:cNvPr id="5" name="Title 1">
            <a:extLst>
              <a:ext uri="{FF2B5EF4-FFF2-40B4-BE49-F238E27FC236}">
                <a16:creationId xmlns:a16="http://schemas.microsoft.com/office/drawing/2014/main" id="{4C4A2F0C-F731-45EA-B9DB-A4DF961750A7}"/>
              </a:ext>
            </a:extLst>
          </p:cNvPr>
          <p:cNvSpPr txBox="1">
            <a:spLocks/>
          </p:cNvSpPr>
          <p:nvPr/>
        </p:nvSpPr>
        <p:spPr>
          <a:xfrm>
            <a:off x="-1422400" y="4902200"/>
            <a:ext cx="11417300" cy="9017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defTabSz="482600">
              <a:lnSpc>
                <a:spcPct val="90000"/>
              </a:lnSpc>
              <a:defRPr sz="4600" spc="-45">
                <a:latin typeface="+mj-lt"/>
                <a:ea typeface="+mj-ea"/>
                <a:cs typeface="+mj-cs"/>
                <a:sym typeface="Vista Sans OT Medium"/>
              </a:defRPr>
            </a:lvl1pPr>
            <a:lvl2pPr indent="228600" defTabSz="482600">
              <a:lnSpc>
                <a:spcPct val="90000"/>
              </a:lnSpc>
              <a:defRPr sz="4600" spc="-45">
                <a:latin typeface="+mj-lt"/>
                <a:ea typeface="+mj-ea"/>
                <a:cs typeface="+mj-cs"/>
                <a:sym typeface="Vista Sans OT Medium"/>
              </a:defRPr>
            </a:lvl2pPr>
            <a:lvl3pPr indent="457200" defTabSz="482600">
              <a:lnSpc>
                <a:spcPct val="90000"/>
              </a:lnSpc>
              <a:defRPr sz="4600" spc="-45">
                <a:latin typeface="+mj-lt"/>
                <a:ea typeface="+mj-ea"/>
                <a:cs typeface="+mj-cs"/>
                <a:sym typeface="Vista Sans OT Medium"/>
              </a:defRPr>
            </a:lvl3pPr>
            <a:lvl4pPr indent="685800" defTabSz="482600">
              <a:lnSpc>
                <a:spcPct val="90000"/>
              </a:lnSpc>
              <a:defRPr sz="4600" spc="-45">
                <a:latin typeface="+mj-lt"/>
                <a:ea typeface="+mj-ea"/>
                <a:cs typeface="+mj-cs"/>
                <a:sym typeface="Vista Sans OT Medium"/>
              </a:defRPr>
            </a:lvl4pPr>
            <a:lvl5pPr indent="914400" defTabSz="482600">
              <a:lnSpc>
                <a:spcPct val="90000"/>
              </a:lnSpc>
              <a:defRPr sz="4600" spc="-45">
                <a:latin typeface="+mj-lt"/>
                <a:ea typeface="+mj-ea"/>
                <a:cs typeface="+mj-cs"/>
                <a:sym typeface="Vista Sans OT Medium"/>
              </a:defRPr>
            </a:lvl5pPr>
            <a:lvl6pPr indent="1143000" defTabSz="482600">
              <a:lnSpc>
                <a:spcPct val="90000"/>
              </a:lnSpc>
              <a:defRPr sz="4600" spc="-45">
                <a:latin typeface="+mj-lt"/>
                <a:ea typeface="+mj-ea"/>
                <a:cs typeface="+mj-cs"/>
                <a:sym typeface="Vista Sans OT Medium"/>
              </a:defRPr>
            </a:lvl6pPr>
            <a:lvl7pPr indent="1371600" defTabSz="482600">
              <a:lnSpc>
                <a:spcPct val="90000"/>
              </a:lnSpc>
              <a:defRPr sz="4600" spc="-45">
                <a:latin typeface="+mj-lt"/>
                <a:ea typeface="+mj-ea"/>
                <a:cs typeface="+mj-cs"/>
                <a:sym typeface="Vista Sans OT Medium"/>
              </a:defRPr>
            </a:lvl7pPr>
            <a:lvl8pPr indent="1600200" defTabSz="482600">
              <a:lnSpc>
                <a:spcPct val="90000"/>
              </a:lnSpc>
              <a:defRPr sz="4600" spc="-45">
                <a:latin typeface="+mj-lt"/>
                <a:ea typeface="+mj-ea"/>
                <a:cs typeface="+mj-cs"/>
                <a:sym typeface="Vista Sans OT Medium"/>
              </a:defRPr>
            </a:lvl8pPr>
            <a:lvl9pPr indent="1828800" defTabSz="482600">
              <a:lnSpc>
                <a:spcPct val="90000"/>
              </a:lnSpc>
              <a:defRPr sz="4600" spc="-45">
                <a:latin typeface="+mj-lt"/>
                <a:ea typeface="+mj-ea"/>
                <a:cs typeface="+mj-cs"/>
                <a:sym typeface="Vista Sans OT Medium"/>
              </a:defRPr>
            </a:lvl9pPr>
          </a:lstStyle>
          <a:p>
            <a:pPr algn="ctr"/>
            <a:endParaRPr lang="en-US" dirty="0">
              <a:solidFill>
                <a:schemeClr val="accent1"/>
              </a:solidFill>
            </a:endParaRPr>
          </a:p>
        </p:txBody>
      </p:sp>
      <p:sp>
        <p:nvSpPr>
          <p:cNvPr id="6" name="Title 1">
            <a:extLst>
              <a:ext uri="{FF2B5EF4-FFF2-40B4-BE49-F238E27FC236}">
                <a16:creationId xmlns:a16="http://schemas.microsoft.com/office/drawing/2014/main" id="{799A073C-15E8-44D8-A20B-39358D8A99D4}"/>
              </a:ext>
            </a:extLst>
          </p:cNvPr>
          <p:cNvSpPr txBox="1">
            <a:spLocks/>
          </p:cNvSpPr>
          <p:nvPr/>
        </p:nvSpPr>
        <p:spPr>
          <a:xfrm>
            <a:off x="4673600" y="6320842"/>
            <a:ext cx="11417300" cy="9017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defTabSz="482600">
              <a:lnSpc>
                <a:spcPct val="90000"/>
              </a:lnSpc>
              <a:defRPr sz="4600" spc="-45">
                <a:latin typeface="+mj-lt"/>
                <a:ea typeface="+mj-ea"/>
                <a:cs typeface="+mj-cs"/>
                <a:sym typeface="Vista Sans OT Medium"/>
              </a:defRPr>
            </a:lvl1pPr>
            <a:lvl2pPr indent="228600" defTabSz="482600">
              <a:lnSpc>
                <a:spcPct val="90000"/>
              </a:lnSpc>
              <a:defRPr sz="4600" spc="-45">
                <a:latin typeface="+mj-lt"/>
                <a:ea typeface="+mj-ea"/>
                <a:cs typeface="+mj-cs"/>
                <a:sym typeface="Vista Sans OT Medium"/>
              </a:defRPr>
            </a:lvl2pPr>
            <a:lvl3pPr indent="457200" defTabSz="482600">
              <a:lnSpc>
                <a:spcPct val="90000"/>
              </a:lnSpc>
              <a:defRPr sz="4600" spc="-45">
                <a:latin typeface="+mj-lt"/>
                <a:ea typeface="+mj-ea"/>
                <a:cs typeface="+mj-cs"/>
                <a:sym typeface="Vista Sans OT Medium"/>
              </a:defRPr>
            </a:lvl3pPr>
            <a:lvl4pPr indent="685800" defTabSz="482600">
              <a:lnSpc>
                <a:spcPct val="90000"/>
              </a:lnSpc>
              <a:defRPr sz="4600" spc="-45">
                <a:latin typeface="+mj-lt"/>
                <a:ea typeface="+mj-ea"/>
                <a:cs typeface="+mj-cs"/>
                <a:sym typeface="Vista Sans OT Medium"/>
              </a:defRPr>
            </a:lvl4pPr>
            <a:lvl5pPr indent="914400" defTabSz="482600">
              <a:lnSpc>
                <a:spcPct val="90000"/>
              </a:lnSpc>
              <a:defRPr sz="4600" spc="-45">
                <a:latin typeface="+mj-lt"/>
                <a:ea typeface="+mj-ea"/>
                <a:cs typeface="+mj-cs"/>
                <a:sym typeface="Vista Sans OT Medium"/>
              </a:defRPr>
            </a:lvl5pPr>
            <a:lvl6pPr indent="1143000" defTabSz="482600">
              <a:lnSpc>
                <a:spcPct val="90000"/>
              </a:lnSpc>
              <a:defRPr sz="4600" spc="-45">
                <a:latin typeface="+mj-lt"/>
                <a:ea typeface="+mj-ea"/>
                <a:cs typeface="+mj-cs"/>
                <a:sym typeface="Vista Sans OT Medium"/>
              </a:defRPr>
            </a:lvl6pPr>
            <a:lvl7pPr indent="1371600" defTabSz="482600">
              <a:lnSpc>
                <a:spcPct val="90000"/>
              </a:lnSpc>
              <a:defRPr sz="4600" spc="-45">
                <a:latin typeface="+mj-lt"/>
                <a:ea typeface="+mj-ea"/>
                <a:cs typeface="+mj-cs"/>
                <a:sym typeface="Vista Sans OT Medium"/>
              </a:defRPr>
            </a:lvl7pPr>
            <a:lvl8pPr indent="1600200" defTabSz="482600">
              <a:lnSpc>
                <a:spcPct val="90000"/>
              </a:lnSpc>
              <a:defRPr sz="4600" spc="-45">
                <a:latin typeface="+mj-lt"/>
                <a:ea typeface="+mj-ea"/>
                <a:cs typeface="+mj-cs"/>
                <a:sym typeface="Vista Sans OT Medium"/>
              </a:defRPr>
            </a:lvl8pPr>
            <a:lvl9pPr indent="1828800" defTabSz="482600">
              <a:lnSpc>
                <a:spcPct val="90000"/>
              </a:lnSpc>
              <a:defRPr sz="4600" spc="-45">
                <a:latin typeface="+mj-lt"/>
                <a:ea typeface="+mj-ea"/>
                <a:cs typeface="+mj-cs"/>
                <a:sym typeface="Vista Sans OT Medium"/>
              </a:defRPr>
            </a:lvl9pPr>
          </a:lstStyle>
          <a:p>
            <a:pPr algn="ctr"/>
            <a:endParaRPr lang="en-US" dirty="0">
              <a:solidFill>
                <a:schemeClr val="accent1"/>
              </a:solidFill>
            </a:endParaRPr>
          </a:p>
        </p:txBody>
      </p:sp>
      <p:sp>
        <p:nvSpPr>
          <p:cNvPr id="7" name="Title 1">
            <a:extLst>
              <a:ext uri="{FF2B5EF4-FFF2-40B4-BE49-F238E27FC236}">
                <a16:creationId xmlns:a16="http://schemas.microsoft.com/office/drawing/2014/main" id="{7A567215-72C2-40EF-8763-9EEA88E297A5}"/>
              </a:ext>
            </a:extLst>
          </p:cNvPr>
          <p:cNvSpPr txBox="1">
            <a:spLocks/>
          </p:cNvSpPr>
          <p:nvPr/>
        </p:nvSpPr>
        <p:spPr>
          <a:xfrm>
            <a:off x="-3479800" y="6875171"/>
            <a:ext cx="11417300" cy="9017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defTabSz="482600">
              <a:lnSpc>
                <a:spcPct val="90000"/>
              </a:lnSpc>
              <a:defRPr sz="4600" spc="-45">
                <a:latin typeface="+mj-lt"/>
                <a:ea typeface="+mj-ea"/>
                <a:cs typeface="+mj-cs"/>
                <a:sym typeface="Vista Sans OT Medium"/>
              </a:defRPr>
            </a:lvl1pPr>
            <a:lvl2pPr indent="228600" defTabSz="482600">
              <a:lnSpc>
                <a:spcPct val="90000"/>
              </a:lnSpc>
              <a:defRPr sz="4600" spc="-45">
                <a:latin typeface="+mj-lt"/>
                <a:ea typeface="+mj-ea"/>
                <a:cs typeface="+mj-cs"/>
                <a:sym typeface="Vista Sans OT Medium"/>
              </a:defRPr>
            </a:lvl2pPr>
            <a:lvl3pPr indent="457200" defTabSz="482600">
              <a:lnSpc>
                <a:spcPct val="90000"/>
              </a:lnSpc>
              <a:defRPr sz="4600" spc="-45">
                <a:latin typeface="+mj-lt"/>
                <a:ea typeface="+mj-ea"/>
                <a:cs typeface="+mj-cs"/>
                <a:sym typeface="Vista Sans OT Medium"/>
              </a:defRPr>
            </a:lvl3pPr>
            <a:lvl4pPr indent="685800" defTabSz="482600">
              <a:lnSpc>
                <a:spcPct val="90000"/>
              </a:lnSpc>
              <a:defRPr sz="4600" spc="-45">
                <a:latin typeface="+mj-lt"/>
                <a:ea typeface="+mj-ea"/>
                <a:cs typeface="+mj-cs"/>
                <a:sym typeface="Vista Sans OT Medium"/>
              </a:defRPr>
            </a:lvl4pPr>
            <a:lvl5pPr indent="914400" defTabSz="482600">
              <a:lnSpc>
                <a:spcPct val="90000"/>
              </a:lnSpc>
              <a:defRPr sz="4600" spc="-45">
                <a:latin typeface="+mj-lt"/>
                <a:ea typeface="+mj-ea"/>
                <a:cs typeface="+mj-cs"/>
                <a:sym typeface="Vista Sans OT Medium"/>
              </a:defRPr>
            </a:lvl5pPr>
            <a:lvl6pPr indent="1143000" defTabSz="482600">
              <a:lnSpc>
                <a:spcPct val="90000"/>
              </a:lnSpc>
              <a:defRPr sz="4600" spc="-45">
                <a:latin typeface="+mj-lt"/>
                <a:ea typeface="+mj-ea"/>
                <a:cs typeface="+mj-cs"/>
                <a:sym typeface="Vista Sans OT Medium"/>
              </a:defRPr>
            </a:lvl6pPr>
            <a:lvl7pPr indent="1371600" defTabSz="482600">
              <a:lnSpc>
                <a:spcPct val="90000"/>
              </a:lnSpc>
              <a:defRPr sz="4600" spc="-45">
                <a:latin typeface="+mj-lt"/>
                <a:ea typeface="+mj-ea"/>
                <a:cs typeface="+mj-cs"/>
                <a:sym typeface="Vista Sans OT Medium"/>
              </a:defRPr>
            </a:lvl7pPr>
            <a:lvl8pPr indent="1600200" defTabSz="482600">
              <a:lnSpc>
                <a:spcPct val="90000"/>
              </a:lnSpc>
              <a:defRPr sz="4600" spc="-45">
                <a:latin typeface="+mj-lt"/>
                <a:ea typeface="+mj-ea"/>
                <a:cs typeface="+mj-cs"/>
                <a:sym typeface="Vista Sans OT Medium"/>
              </a:defRPr>
            </a:lvl8pPr>
            <a:lvl9pPr indent="1828800" defTabSz="482600">
              <a:lnSpc>
                <a:spcPct val="90000"/>
              </a:lnSpc>
              <a:defRPr sz="4600" spc="-45">
                <a:latin typeface="+mj-lt"/>
                <a:ea typeface="+mj-ea"/>
                <a:cs typeface="+mj-cs"/>
                <a:sym typeface="Vista Sans OT Medium"/>
              </a:defRPr>
            </a:lvl9pPr>
          </a:lstStyle>
          <a:p>
            <a:pPr algn="ctr"/>
            <a:endParaRPr lang="en-US" dirty="0">
              <a:solidFill>
                <a:schemeClr val="accent1"/>
              </a:solidFill>
            </a:endParaRPr>
          </a:p>
        </p:txBody>
      </p:sp>
    </p:spTree>
    <p:extLst>
      <p:ext uri="{BB962C8B-B14F-4D97-AF65-F5344CB8AC3E}">
        <p14:creationId xmlns:p14="http://schemas.microsoft.com/office/powerpoint/2010/main" val="255625318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66088D2-D55D-4243-9B1D-5C158CD79870}"/>
              </a:ext>
            </a:extLst>
          </p:cNvPr>
          <p:cNvSpPr>
            <a:spLocks noGrp="1"/>
          </p:cNvSpPr>
          <p:nvPr>
            <p:ph type="body" idx="1"/>
          </p:nvPr>
        </p:nvSpPr>
        <p:spPr/>
        <p:txBody>
          <a:bodyPr/>
          <a:lstStyle/>
          <a:p>
            <a:r>
              <a:rPr lang="en-US" dirty="0"/>
              <a:t>Thank You</a:t>
            </a:r>
          </a:p>
        </p:txBody>
      </p:sp>
    </p:spTree>
    <p:extLst>
      <p:ext uri="{BB962C8B-B14F-4D97-AF65-F5344CB8AC3E}">
        <p14:creationId xmlns:p14="http://schemas.microsoft.com/office/powerpoint/2010/main" val="2565260326"/>
      </p:ext>
    </p:extLst>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Vista Sans OT Medium"/>
        <a:ea typeface="Vista Sans OT Medium"/>
        <a:cs typeface="Vista Sans OT Medium"/>
      </a:majorFont>
      <a:minorFont>
        <a:latin typeface="Vista Sans OT Reg"/>
        <a:ea typeface="Vista Sans OT Reg"/>
        <a:cs typeface="Vista Sans OT Reg"/>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BC300"/>
        </a:solidFill>
        <a:ln w="25400" cap="flat">
          <a:noFill/>
          <a:miter lim="400000"/>
        </a:ln>
        <a:effectLst/>
      </a:spPr>
      <a:bodyPr rot="0" spcFirstLastPara="1" vertOverflow="overflow" horzOverflow="overflow" vert="horz" wrap="square" lIns="25400" tIns="25400" rIns="25400" bIns="25400" numCol="1" spcCol="38100" rtlCol="0" anchor="ctr">
        <a:spAutoFit/>
      </a:bodyPr>
      <a:lstStyle>
        <a:defPPr marL="0" marR="0" indent="0" algn="ctr" defTabSz="342900" rtl="0" fontAlgn="auto" latinLnBrk="1" hangingPunct="0">
          <a:lnSpc>
            <a:spcPct val="100000"/>
          </a:lnSpc>
          <a:spcBef>
            <a:spcPts val="0"/>
          </a:spcBef>
          <a:spcAft>
            <a:spcPts val="0"/>
          </a:spcAft>
          <a:buClrTx/>
          <a:buSzTx/>
          <a:buFontTx/>
          <a:buNone/>
          <a:tabLst/>
          <a:defRPr kumimoji="0" sz="2000" b="0" i="0" u="none" strike="noStrike" cap="none" spc="0" normalizeH="0" baseline="0">
            <a:ln>
              <a:noFill/>
            </a:ln>
            <a:solidFill>
              <a:srgbClr val="000000"/>
            </a:solidFill>
            <a:effectLst/>
            <a:uFillTx/>
            <a:latin typeface="+mj-lt"/>
            <a:ea typeface="+mj-ea"/>
            <a:cs typeface="+mj-cs"/>
            <a:sym typeface="Vista Sans O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FBC3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l" defTabSz="482600" rtl="0" fontAlgn="auto" latinLnBrk="1" hangingPunct="0">
          <a:lnSpc>
            <a:spcPct val="100000"/>
          </a:lnSpc>
          <a:spcBef>
            <a:spcPts val="0"/>
          </a:spcBef>
          <a:spcAft>
            <a:spcPts val="0"/>
          </a:spcAft>
          <a:buClrTx/>
          <a:buSzTx/>
          <a:buFontTx/>
          <a:buNone/>
          <a:tabLst/>
          <a:defRPr kumimoji="0" sz="1800" b="0" i="0" u="none" strike="noStrike" cap="none" spc="-18" normalizeH="0" baseline="0">
            <a:ln>
              <a:noFill/>
            </a:ln>
            <a:solidFill>
              <a:srgbClr val="FFFFFF"/>
            </a:solidFill>
            <a:effectLst/>
            <a:uFillTx/>
            <a:latin typeface="+mn-lt"/>
            <a:ea typeface="+mn-ea"/>
            <a:cs typeface="+mn-cs"/>
            <a:sym typeface="Vista Sans OT Reg"/>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Vista Sans OT Medium"/>
        <a:ea typeface="Vista Sans OT Medium"/>
        <a:cs typeface="Vista Sans OT Medium"/>
      </a:majorFont>
      <a:minorFont>
        <a:latin typeface="Vista Sans OT Reg"/>
        <a:ea typeface="Vista Sans OT Reg"/>
        <a:cs typeface="Vista Sans OT Reg"/>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BC300"/>
        </a:solidFill>
        <a:ln w="25400" cap="flat">
          <a:noFill/>
          <a:miter lim="400000"/>
        </a:ln>
        <a:effectLst/>
      </a:spPr>
      <a:bodyPr rot="0" spcFirstLastPara="1" vertOverflow="overflow" horzOverflow="overflow" vert="horz" wrap="square" lIns="25400" tIns="25400" rIns="25400" bIns="25400" numCol="1" spcCol="38100" rtlCol="0" anchor="ctr">
        <a:spAutoFit/>
      </a:bodyPr>
      <a:lstStyle>
        <a:defPPr marL="0" marR="0" indent="0" algn="ctr" defTabSz="342900" rtl="0" fontAlgn="auto" latinLnBrk="1" hangingPunct="0">
          <a:lnSpc>
            <a:spcPct val="100000"/>
          </a:lnSpc>
          <a:spcBef>
            <a:spcPts val="0"/>
          </a:spcBef>
          <a:spcAft>
            <a:spcPts val="0"/>
          </a:spcAft>
          <a:buClrTx/>
          <a:buSzTx/>
          <a:buFontTx/>
          <a:buNone/>
          <a:tabLst/>
          <a:defRPr kumimoji="0" sz="2000" b="0" i="0" u="none" strike="noStrike" cap="none" spc="0" normalizeH="0" baseline="0">
            <a:ln>
              <a:noFill/>
            </a:ln>
            <a:solidFill>
              <a:srgbClr val="000000"/>
            </a:solidFill>
            <a:effectLst/>
            <a:uFillTx/>
            <a:latin typeface="+mj-lt"/>
            <a:ea typeface="+mj-ea"/>
            <a:cs typeface="+mj-cs"/>
            <a:sym typeface="Vista Sans O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FBC3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l" defTabSz="482600" rtl="0" fontAlgn="auto" latinLnBrk="1" hangingPunct="0">
          <a:lnSpc>
            <a:spcPct val="100000"/>
          </a:lnSpc>
          <a:spcBef>
            <a:spcPts val="0"/>
          </a:spcBef>
          <a:spcAft>
            <a:spcPts val="0"/>
          </a:spcAft>
          <a:buClrTx/>
          <a:buSzTx/>
          <a:buFontTx/>
          <a:buNone/>
          <a:tabLst/>
          <a:defRPr kumimoji="0" sz="1800" b="0" i="0" u="none" strike="noStrike" cap="none" spc="-18" normalizeH="0" baseline="0">
            <a:ln>
              <a:noFill/>
            </a:ln>
            <a:solidFill>
              <a:srgbClr val="FFFFFF"/>
            </a:solidFill>
            <a:effectLst/>
            <a:uFillTx/>
            <a:latin typeface="+mn-lt"/>
            <a:ea typeface="+mn-ea"/>
            <a:cs typeface="+mn-cs"/>
            <a:sym typeface="Vista Sans OT Reg"/>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3951</TotalTime>
  <Words>521</Words>
  <Application>Microsoft Macintosh PowerPoint</Application>
  <PresentationFormat>Custom</PresentationFormat>
  <Paragraphs>46</Paragraphs>
  <Slides>8</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Abadi</vt:lpstr>
      <vt:lpstr>Abadi Extra Light</vt:lpstr>
      <vt:lpstr>Arial</vt:lpstr>
      <vt:lpstr>Calibri</vt:lpstr>
      <vt:lpstr>FreightSansLFPro SmBd</vt:lpstr>
      <vt:lpstr>Lucida Grande</vt:lpstr>
      <vt:lpstr>Vista Sans OT Medium</vt:lpstr>
      <vt:lpstr>Vista Sans OT Reg</vt:lpstr>
      <vt:lpstr>White</vt:lpstr>
      <vt:lpstr>PowerPoint Presentation</vt:lpstr>
      <vt:lpstr>PowerPoint Presentation</vt:lpstr>
      <vt:lpstr>  “a direct attack on people based on what we call protected characteristics — race, ethnicity, national origin, religious affiliation, sexual orientation, caste, sex, gender, gender identity, and serious disease or disability. We also provide some protections for immigration status. We define attack as violent or dehumanizing speech, statements of inferiority, or calls for exclusion or segregation. We separate attacks into three tiers of severity, as described below.”</vt:lpstr>
      <vt:lpstr>PowerPoint Presentation</vt:lpstr>
      <vt:lpstr>Public awareness tips on spotting fake news, published in  newspapers  Quick Promotions on each Facebook page on how to spot fake news.  </vt:lpstr>
      <vt:lpstr>Fake Accounts</vt:lpstr>
      <vt:lpstr>What we have done in Sri Lanka  Community Engagement  Increased language review capacity  Research on the ground to understand issues of racial &amp; religious identity politics  Community Partner Network  User Reports  Increased Machine Learning/AI Capacity   New Products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Indian Story</dc:title>
  <dc:creator>Rajat Arora</dc:creator>
  <cp:lastModifiedBy>Senura Abeywardena</cp:lastModifiedBy>
  <cp:revision>142</cp:revision>
  <cp:lastPrinted>2018-12-10T10:38:08Z</cp:lastPrinted>
  <dcterms:created xsi:type="dcterms:W3CDTF">2018-12-10T10:12:18Z</dcterms:created>
  <dcterms:modified xsi:type="dcterms:W3CDTF">2019-12-01T05:23:08Z</dcterms:modified>
</cp:coreProperties>
</file>